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4"/>
  </p:notesMasterIdLst>
  <p:handoutMasterIdLst>
    <p:handoutMasterId r:id="rId25"/>
  </p:handoutMasterIdLst>
  <p:sldIdLst>
    <p:sldId id="256" r:id="rId2"/>
    <p:sldId id="278" r:id="rId3"/>
    <p:sldId id="279" r:id="rId4"/>
    <p:sldId id="300" r:id="rId5"/>
    <p:sldId id="296" r:id="rId6"/>
    <p:sldId id="297" r:id="rId7"/>
    <p:sldId id="298" r:id="rId8"/>
    <p:sldId id="299" r:id="rId9"/>
    <p:sldId id="257" r:id="rId10"/>
    <p:sldId id="291" r:id="rId11"/>
    <p:sldId id="301" r:id="rId12"/>
    <p:sldId id="281" r:id="rId13"/>
    <p:sldId id="289" r:id="rId14"/>
    <p:sldId id="294" r:id="rId15"/>
    <p:sldId id="264" r:id="rId16"/>
    <p:sldId id="288" r:id="rId17"/>
    <p:sldId id="267" r:id="rId18"/>
    <p:sldId id="268" r:id="rId19"/>
    <p:sldId id="270" r:id="rId20"/>
    <p:sldId id="273" r:id="rId21"/>
    <p:sldId id="274" r:id="rId22"/>
    <p:sldId id="26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100" d="100"/>
          <a:sy n="100" d="100"/>
        </p:scale>
        <p:origin x="996" y="29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20" y="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640851-F937-C34E-833A-323BF5FEA453}" type="datetimeFigureOut">
              <a:rPr lang="en-US" smtClean="0"/>
              <a:pPr/>
              <a:t>3/13/2018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EC6A5F-E10C-B246-B9D5-926F2906E83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40CF0-2965-4AFE-80AE-41A8F1A4F5FC}" type="datetimeFigureOut">
              <a:rPr lang="en-AU" smtClean="0"/>
              <a:pPr/>
              <a:t>13/03/2018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729B6-2B58-4825-8E8B-5E48B65D1E9E}" type="slidenum">
              <a:rPr lang="en-AU" smtClean="0"/>
              <a:pPr/>
              <a:t>‹#›</a:t>
            </a:fld>
            <a:endParaRPr lang="en-AU"/>
          </a:p>
        </p:txBody>
      </p:sp>
    </p:spTree>
    <p:extLst>
      <p:ext uri="{BB962C8B-B14F-4D97-AF65-F5344CB8AC3E}">
        <p14:creationId xmlns:p14="http://schemas.microsoft.com/office/powerpoint/2010/main" val="14993018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interpretingplace.blogspot.com.au/2014/09/before-humanities-humanist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729B6-2B58-4825-8E8B-5E48B65D1E9E}"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dirty="0"/>
              <a:t>The evolution of ‘the humanities’ within Western culture (but only Western?)</a:t>
            </a:r>
          </a:p>
          <a:p>
            <a:r>
              <a:rPr lang="en-AU" dirty="0"/>
              <a:t> </a:t>
            </a:r>
          </a:p>
          <a:p>
            <a:pPr lvl="0"/>
            <a:r>
              <a:rPr lang="en-AU" dirty="0"/>
              <a:t>Their link to universities by the 19</a:t>
            </a:r>
            <a:r>
              <a:rPr lang="en-AU" baseline="30000" dirty="0"/>
              <a:t>th</a:t>
            </a:r>
            <a:r>
              <a:rPr lang="en-AU" dirty="0"/>
              <a:t> and 20</a:t>
            </a:r>
            <a:r>
              <a:rPr lang="en-AU" baseline="30000" dirty="0"/>
              <a:t>th</a:t>
            </a:r>
            <a:r>
              <a:rPr lang="en-AU" dirty="0"/>
              <a:t> centuries</a:t>
            </a:r>
            <a:br>
              <a:rPr lang="en-AU" dirty="0"/>
            </a:br>
            <a:r>
              <a:rPr lang="en-AU" dirty="0"/>
              <a:t>SM – might be interesting to sketch what a university looked like c1820? (theology, classics, medicine maybe….)</a:t>
            </a:r>
          </a:p>
          <a:p>
            <a:r>
              <a:rPr lang="en-AU" dirty="0"/>
              <a:t> </a:t>
            </a:r>
          </a:p>
          <a:p>
            <a:pPr lvl="0"/>
            <a:r>
              <a:rPr lang="en-AU" dirty="0"/>
              <a:t>Are ‘the humanities’ the same as ‘Arts’?</a:t>
            </a:r>
          </a:p>
          <a:p>
            <a:endParaRPr lang="en-US" dirty="0"/>
          </a:p>
        </p:txBody>
      </p:sp>
      <p:sp>
        <p:nvSpPr>
          <p:cNvPr id="4" name="Slide Number Placeholder 3"/>
          <p:cNvSpPr>
            <a:spLocks noGrp="1"/>
          </p:cNvSpPr>
          <p:nvPr>
            <p:ph type="sldNum" sz="quarter" idx="10"/>
          </p:nvPr>
        </p:nvSpPr>
        <p:spPr/>
        <p:txBody>
          <a:bodyPr/>
          <a:lstStyle/>
          <a:p>
            <a:fld id="{4A0729B6-2B58-4825-8E8B-5E48B65D1E9E}" type="slidenum">
              <a:rPr lang="en-AU" smtClean="0"/>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729B6-2B58-4825-8E8B-5E48B65D1E9E}" type="slidenum">
              <a:rPr lang="en-AU" smtClean="0"/>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dirty="0"/>
              <a:t>SM: simplistically, scientific/positivistic strategy is to plan in advance what will provide high-quality evidence and then use it uncritically, humanists view evidence more eclectically (opportunistically?) and core skill is weighing pieces of evidence against each other</a:t>
            </a:r>
          </a:p>
          <a:p>
            <a:pPr lvl="0"/>
            <a:endParaRPr lang="en-AU" dirty="0"/>
          </a:p>
          <a:p>
            <a:pPr lvl="0"/>
            <a:r>
              <a:rPr lang="en-GB" dirty="0"/>
              <a:t>SM: exercise: what could be evidence in relation to a question from these different points of view? (date of Australia Day might be a topical one?)</a:t>
            </a:r>
          </a:p>
          <a:p>
            <a:pPr lvl="0"/>
            <a:endParaRPr lang="en-AU" dirty="0"/>
          </a:p>
          <a:p>
            <a:pPr lvl="0"/>
            <a:r>
              <a:rPr lang="en-AU" dirty="0"/>
              <a:t>How did </a:t>
            </a:r>
            <a:r>
              <a:rPr lang="en-AU" dirty="0" err="1"/>
              <a:t>Melvil</a:t>
            </a:r>
            <a:r>
              <a:rPr lang="en-AU" dirty="0"/>
              <a:t> Dewey delineate ‘the humanities’ within his classification system?</a:t>
            </a:r>
          </a:p>
          <a:p>
            <a:endParaRPr lang="en-US" dirty="0"/>
          </a:p>
        </p:txBody>
      </p:sp>
      <p:sp>
        <p:nvSpPr>
          <p:cNvPr id="4" name="Slide Number Placeholder 3"/>
          <p:cNvSpPr>
            <a:spLocks noGrp="1"/>
          </p:cNvSpPr>
          <p:nvPr>
            <p:ph type="sldNum" sz="quarter" idx="10"/>
          </p:nvPr>
        </p:nvSpPr>
        <p:spPr/>
        <p:txBody>
          <a:bodyPr/>
          <a:lstStyle/>
          <a:p>
            <a:fld id="{4A0729B6-2B58-4825-8E8B-5E48B65D1E9E}" type="slidenum">
              <a:rPr lang="en-AU" smtClean="0"/>
              <a:pPr/>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Look</a:t>
            </a:r>
          </a:p>
          <a:p>
            <a:endParaRPr lang="en-US" dirty="0"/>
          </a:p>
          <a:p>
            <a:endParaRPr lang="en-US" dirty="0"/>
          </a:p>
          <a:p>
            <a:r>
              <a:rPr lang="en-US" dirty="0"/>
              <a:t>Look over the list of disciplines in handout and identify which belong to:</a:t>
            </a:r>
          </a:p>
          <a:p>
            <a:endParaRPr lang="en-US" dirty="0"/>
          </a:p>
          <a:p>
            <a:pPr>
              <a:buFont typeface="Arial"/>
              <a:buChar char="•"/>
            </a:pPr>
            <a:r>
              <a:rPr lang="en-US" dirty="0"/>
              <a:t>Humanities</a:t>
            </a:r>
          </a:p>
          <a:p>
            <a:pPr>
              <a:buFont typeface="Arial"/>
              <a:buChar char="•"/>
            </a:pPr>
            <a:r>
              <a:rPr lang="en-US" dirty="0"/>
              <a:t>Social sciences</a:t>
            </a:r>
          </a:p>
          <a:p>
            <a:pPr>
              <a:buFont typeface="Arial"/>
              <a:buChar char="•"/>
            </a:pPr>
            <a:r>
              <a:rPr lang="en-US" dirty="0"/>
              <a:t>Natural sciences</a:t>
            </a:r>
          </a:p>
        </p:txBody>
      </p:sp>
      <p:sp>
        <p:nvSpPr>
          <p:cNvPr id="4" name="Slide Number Placeholder 3"/>
          <p:cNvSpPr>
            <a:spLocks noGrp="1"/>
          </p:cNvSpPr>
          <p:nvPr>
            <p:ph type="sldNum" sz="quarter" idx="10"/>
          </p:nvPr>
        </p:nvSpPr>
        <p:spPr/>
        <p:txBody>
          <a:bodyPr/>
          <a:lstStyle/>
          <a:p>
            <a:fld id="{4A0729B6-2B58-4825-8E8B-5E48B65D1E9E}" type="slidenum">
              <a:rPr lang="en-AU" smtClean="0"/>
              <a:pPr/>
              <a:t>13</a:t>
            </a:fld>
            <a:endParaRPr lang="en-AU"/>
          </a:p>
        </p:txBody>
      </p:sp>
      <p:sp>
        <p:nvSpPr>
          <p:cNvPr id="5" name="Frame 4"/>
          <p:cNvSpPr/>
          <p:nvPr/>
        </p:nvSpPr>
        <p:spPr>
          <a:xfrm>
            <a:off x="314960" y="4400550"/>
            <a:ext cx="6268720" cy="287401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The boundaries are often less than clear</a:t>
            </a:r>
          </a:p>
          <a:p>
            <a:endParaRPr lang="en-US" dirty="0"/>
          </a:p>
          <a:p>
            <a:r>
              <a:rPr lang="en-US" dirty="0"/>
              <a:t>And not just because of the claims of the ‘social sciences’</a:t>
            </a:r>
          </a:p>
          <a:p>
            <a:endParaRPr lang="en-US" dirty="0"/>
          </a:p>
          <a:p>
            <a:r>
              <a:rPr lang="en-US" dirty="0"/>
              <a:t>As we’ve seen, some of the disciplines within the humanities have changed over time</a:t>
            </a:r>
          </a:p>
          <a:p>
            <a:endParaRPr lang="en-US" dirty="0"/>
          </a:p>
          <a:p>
            <a:r>
              <a:rPr lang="en-US" dirty="0"/>
              <a:t>And the sciences themselves have not been immune to processes of change</a:t>
            </a:r>
          </a:p>
          <a:p>
            <a:endParaRPr lang="en-US" dirty="0"/>
          </a:p>
          <a:p>
            <a:r>
              <a:rPr lang="en-US" dirty="0"/>
              <a:t>e.g. the rise of quantum mechanics</a:t>
            </a:r>
          </a:p>
          <a:p>
            <a:endParaRPr lang="en-US" dirty="0"/>
          </a:p>
          <a:p>
            <a:endParaRPr lang="en-US" dirty="0"/>
          </a:p>
          <a:p>
            <a:r>
              <a:rPr lang="en-US" dirty="0"/>
              <a:t>More than 50 years ago, in exploring the proposition that </a:t>
            </a:r>
            <a:r>
              <a:rPr lang="en-US" u="sng" dirty="0"/>
              <a:t>history</a:t>
            </a:r>
            <a:r>
              <a:rPr lang="en-US" dirty="0"/>
              <a:t> could be a science,</a:t>
            </a:r>
          </a:p>
          <a:p>
            <a:endParaRPr lang="en-US" dirty="0"/>
          </a:p>
          <a:p>
            <a:r>
              <a:rPr lang="en-US" dirty="0"/>
              <a:t>the historian E.H. Carr wrote that </a:t>
            </a:r>
          </a:p>
          <a:p>
            <a:endParaRPr lang="en-US" dirty="0"/>
          </a:p>
          <a:p>
            <a:r>
              <a:rPr lang="en-US" dirty="0"/>
              <a:t>‘modern physicists constantly tell us that what they investigate is not facts, but events’ (What is History, </a:t>
            </a:r>
            <a:r>
              <a:rPr lang="en-US" dirty="0" err="1"/>
              <a:t>p</a:t>
            </a:r>
            <a:r>
              <a:rPr lang="en-US" dirty="0"/>
              <a:t>. 57)</a:t>
            </a:r>
          </a:p>
        </p:txBody>
      </p:sp>
      <p:sp>
        <p:nvSpPr>
          <p:cNvPr id="4" name="Slide Number Placeholder 3"/>
          <p:cNvSpPr>
            <a:spLocks noGrp="1"/>
          </p:cNvSpPr>
          <p:nvPr>
            <p:ph type="sldNum" sz="quarter" idx="10"/>
          </p:nvPr>
        </p:nvSpPr>
        <p:spPr/>
        <p:txBody>
          <a:bodyPr/>
          <a:lstStyle/>
          <a:p>
            <a:fld id="{4A0729B6-2B58-4825-8E8B-5E48B65D1E9E}" type="slidenum">
              <a:rPr lang="en-AU" smtClean="0"/>
              <a:pPr/>
              <a:t>14</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baseline="0" dirty="0"/>
              <a:t>the use of ‘oral sources’ has also had a significant impact upon history as</a:t>
            </a:r>
            <a:r>
              <a:rPr lang="en-AU" dirty="0"/>
              <a:t> a field of inquiry</a:t>
            </a:r>
          </a:p>
          <a:p>
            <a:pPr lvl="0"/>
            <a:endParaRPr lang="en-AU" dirty="0"/>
          </a:p>
          <a:p>
            <a:pPr lvl="0"/>
            <a:r>
              <a:rPr lang="en-AU" dirty="0"/>
              <a:t>SM: Sociology as a great example of relocation. For Weber, ‘meaning’ was central to sociology, but moving to social science changed that for later sociologists</a:t>
            </a:r>
          </a:p>
          <a:p>
            <a:r>
              <a:rPr lang="en-AU" dirty="0"/>
              <a:t> </a:t>
            </a:r>
          </a:p>
          <a:p>
            <a:pPr lvl="0"/>
            <a:r>
              <a:rPr lang="en-AU" dirty="0"/>
              <a:t>and yet some sense of what constitutes ‘the humanities’ remains</a:t>
            </a:r>
          </a:p>
          <a:p>
            <a:endParaRPr lang="en-US" dirty="0"/>
          </a:p>
        </p:txBody>
      </p:sp>
      <p:sp>
        <p:nvSpPr>
          <p:cNvPr id="4" name="Slide Number Placeholder 3"/>
          <p:cNvSpPr>
            <a:spLocks noGrp="1"/>
          </p:cNvSpPr>
          <p:nvPr>
            <p:ph type="sldNum" sz="quarter" idx="10"/>
          </p:nvPr>
        </p:nvSpPr>
        <p:spPr/>
        <p:txBody>
          <a:bodyPr/>
          <a:lstStyle/>
          <a:p>
            <a:fld id="{4A0729B6-2B58-4825-8E8B-5E48B65D1E9E}" type="slidenum">
              <a:rPr lang="en-AU" smtClean="0"/>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some scientists</a:t>
            </a:r>
            <a:r>
              <a:rPr lang="en-US" baseline="0" dirty="0"/>
              <a:t> have chemicals they can study in the laboratory, what types of materials do different kinds of humanities scholars (such as historians) ‘work with’?</a:t>
            </a:r>
          </a:p>
          <a:p>
            <a:endParaRPr lang="en-US" baseline="0" dirty="0"/>
          </a:p>
          <a:p>
            <a:r>
              <a:rPr lang="en-US" baseline="0" dirty="0"/>
              <a:t>As we will see, ICT offers the opportunity to work with documents in new kinds of ways</a:t>
            </a:r>
          </a:p>
          <a:p>
            <a:endParaRPr lang="en-US" baseline="0" dirty="0"/>
          </a:p>
          <a:p>
            <a:r>
              <a:rPr lang="en-US" baseline="0" dirty="0"/>
              <a:t>Are the humanities different from other ways of pursuing knowledge in this regard? </a:t>
            </a:r>
            <a:endParaRPr lang="en-US" dirty="0"/>
          </a:p>
        </p:txBody>
      </p:sp>
      <p:sp>
        <p:nvSpPr>
          <p:cNvPr id="4" name="Slide Number Placeholder 3"/>
          <p:cNvSpPr>
            <a:spLocks noGrp="1"/>
          </p:cNvSpPr>
          <p:nvPr>
            <p:ph type="sldNum" sz="quarter" idx="10"/>
          </p:nvPr>
        </p:nvSpPr>
        <p:spPr/>
        <p:txBody>
          <a:bodyPr/>
          <a:lstStyle/>
          <a:p>
            <a:fld id="{4A0729B6-2B58-4825-8E8B-5E48B65D1E9E}" type="slidenum">
              <a:rPr lang="en-AU" smtClean="0"/>
              <a:pPr/>
              <a:t>16</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Royal Arcade</a:t>
            </a:r>
          </a:p>
          <a:p>
            <a:endParaRPr lang="en-US" dirty="0"/>
          </a:p>
          <a:p>
            <a:r>
              <a:rPr lang="en-US" dirty="0"/>
              <a:t>Some of Benjamin’s notes from the Arcades Project</a:t>
            </a:r>
          </a:p>
        </p:txBody>
      </p:sp>
      <p:sp>
        <p:nvSpPr>
          <p:cNvPr id="4" name="Slide Number Placeholder 3"/>
          <p:cNvSpPr>
            <a:spLocks noGrp="1"/>
          </p:cNvSpPr>
          <p:nvPr>
            <p:ph type="sldNum" sz="quarter" idx="10"/>
          </p:nvPr>
        </p:nvSpPr>
        <p:spPr/>
        <p:txBody>
          <a:bodyPr/>
          <a:lstStyle/>
          <a:p>
            <a:fld id="{4A0729B6-2B58-4825-8E8B-5E48B65D1E9E}" type="slidenum">
              <a:rPr lang="en-AU" smtClean="0"/>
              <a:pPr/>
              <a:t>17</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Walter Benjamin had important things to say 80 years ago about the impact of new technologies – above all, photography and film-making – on the practice and consumption of art.</a:t>
            </a:r>
          </a:p>
          <a:p>
            <a:pPr lvl="0"/>
            <a:endParaRPr lang="en-AU" dirty="0"/>
          </a:p>
          <a:p>
            <a:pPr lvl="0"/>
            <a:r>
              <a:rPr lang="en-AU" dirty="0"/>
              <a:t>(an accompanying picture of Benjamin writing, and his notebooks)</a:t>
            </a:r>
          </a:p>
          <a:p>
            <a:pPr lvl="0"/>
            <a:endParaRPr lang="en-AU" dirty="0"/>
          </a:p>
          <a:p>
            <a:pPr lvl="0"/>
            <a:r>
              <a:rPr lang="en-AU" dirty="0"/>
              <a:t>Here I am eliding technologies/tools as physical extensions of the person (pen, paper, microscope, computer)</a:t>
            </a:r>
          </a:p>
          <a:p>
            <a:pPr lvl="0"/>
            <a:endParaRPr lang="en-AU" dirty="0"/>
          </a:p>
          <a:p>
            <a:pPr lvl="0"/>
            <a:r>
              <a:rPr lang="en-AU" dirty="0"/>
              <a:t>with conceptual tools (interdependency/narrative/nuance – and indeed rhetoric/dialectic/grammar)</a:t>
            </a:r>
          </a:p>
          <a:p>
            <a:pPr lvl="0"/>
            <a:endParaRPr lang="en-AU" dirty="0"/>
          </a:p>
          <a:p>
            <a:pPr lvl="0"/>
            <a:r>
              <a:rPr lang="en-AU" dirty="0"/>
              <a:t>And such an elision may not be a good thing</a:t>
            </a:r>
          </a:p>
          <a:p>
            <a:endParaRPr lang="en-US" dirty="0"/>
          </a:p>
        </p:txBody>
      </p:sp>
      <p:sp>
        <p:nvSpPr>
          <p:cNvPr id="4" name="Slide Number Placeholder 3"/>
          <p:cNvSpPr>
            <a:spLocks noGrp="1"/>
          </p:cNvSpPr>
          <p:nvPr>
            <p:ph type="sldNum" sz="quarter" idx="10"/>
          </p:nvPr>
        </p:nvSpPr>
        <p:spPr/>
        <p:txBody>
          <a:bodyPr/>
          <a:lstStyle/>
          <a:p>
            <a:fld id="{4A0729B6-2B58-4825-8E8B-5E48B65D1E9E}" type="slidenum">
              <a:rPr lang="en-AU" smtClean="0"/>
              <a:pPr/>
              <a:t>18</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lvl="0"/>
            <a:r>
              <a:rPr lang="en-AU" dirty="0"/>
              <a:t>Yet the technologies he himself deployed in developing his reflections had existed for hundreds of years</a:t>
            </a:r>
          </a:p>
          <a:p>
            <a:endParaRPr lang="en-US" dirty="0"/>
          </a:p>
        </p:txBody>
      </p:sp>
      <p:sp>
        <p:nvSpPr>
          <p:cNvPr id="4" name="Slide Number Placeholder 3"/>
          <p:cNvSpPr>
            <a:spLocks noGrp="1"/>
          </p:cNvSpPr>
          <p:nvPr>
            <p:ph type="sldNum" sz="quarter" idx="10"/>
          </p:nvPr>
        </p:nvSpPr>
        <p:spPr/>
        <p:txBody>
          <a:bodyPr/>
          <a:lstStyle/>
          <a:p>
            <a:fld id="{4A0729B6-2B58-4825-8E8B-5E48B65D1E9E}" type="slidenum">
              <a:rPr lang="en-AU" smtClean="0"/>
              <a:pPr/>
              <a:t>19</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729B6-2B58-4825-8E8B-5E48B65D1E9E}" type="slidenum">
              <a:rPr lang="en-AU" smtClean="0"/>
              <a:pPr/>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a:p>
            <a:r>
              <a:rPr lang="en-US" dirty="0"/>
              <a:t>Talk to a </a:t>
            </a:r>
            <a:r>
              <a:rPr lang="en-US" dirty="0" err="1"/>
              <a:t>neighbour</a:t>
            </a:r>
            <a:r>
              <a:rPr lang="en-US" dirty="0"/>
              <a:t>: </a:t>
            </a:r>
          </a:p>
          <a:p>
            <a:endParaRPr lang="en-US" dirty="0"/>
          </a:p>
          <a:p>
            <a:pPr>
              <a:buFont typeface="Arial"/>
              <a:buChar char="•"/>
            </a:pPr>
            <a:r>
              <a:rPr lang="en-US" dirty="0"/>
              <a:t>can new media change </a:t>
            </a:r>
            <a:r>
              <a:rPr lang="en-US" u="sng" dirty="0"/>
              <a:t>what</a:t>
            </a:r>
            <a:r>
              <a:rPr lang="en-US" dirty="0"/>
              <a:t> we study, when we try to understand ‘what it means to be human’? </a:t>
            </a:r>
          </a:p>
          <a:p>
            <a:pPr>
              <a:buFont typeface="Arial"/>
              <a:buChar char="•"/>
            </a:pPr>
            <a:endParaRPr lang="en-US" dirty="0"/>
          </a:p>
          <a:p>
            <a:pPr>
              <a:buFont typeface="Arial"/>
              <a:buChar char="•"/>
            </a:pPr>
            <a:r>
              <a:rPr lang="en-US" dirty="0"/>
              <a:t>can new media changed </a:t>
            </a:r>
            <a:r>
              <a:rPr lang="en-US" u="sng" dirty="0"/>
              <a:t>how</a:t>
            </a:r>
            <a:r>
              <a:rPr lang="en-US" dirty="0"/>
              <a:t> we study  ‘what it means to be human’? </a:t>
            </a:r>
          </a:p>
        </p:txBody>
      </p:sp>
      <p:sp>
        <p:nvSpPr>
          <p:cNvPr id="4" name="Slide Number Placeholder 3"/>
          <p:cNvSpPr>
            <a:spLocks noGrp="1"/>
          </p:cNvSpPr>
          <p:nvPr>
            <p:ph type="sldNum" sz="quarter" idx="10"/>
          </p:nvPr>
        </p:nvSpPr>
        <p:spPr/>
        <p:txBody>
          <a:bodyPr/>
          <a:lstStyle/>
          <a:p>
            <a:fld id="{4A0729B6-2B58-4825-8E8B-5E48B65D1E9E}" type="slidenum">
              <a:rPr lang="en-AU" smtClean="0"/>
              <a:pPr/>
              <a:t>20</a:t>
            </a:fld>
            <a:endParaRPr lang="en-AU"/>
          </a:p>
        </p:txBody>
      </p:sp>
      <p:sp>
        <p:nvSpPr>
          <p:cNvPr id="5" name="Frame 4"/>
          <p:cNvSpPr/>
          <p:nvPr/>
        </p:nvSpPr>
        <p:spPr>
          <a:xfrm>
            <a:off x="233680" y="4673600"/>
            <a:ext cx="6289040" cy="280416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dirty="0"/>
              <a:t>Does the use of ICT, by contrast, offer new ways of making sense of the world?</a:t>
            </a:r>
          </a:p>
          <a:p>
            <a:pPr lvl="0"/>
            <a:endParaRPr lang="en-AU" dirty="0"/>
          </a:p>
          <a:p>
            <a:pPr lvl="0"/>
            <a:r>
              <a:rPr lang="en-AU" dirty="0"/>
              <a:t>SM: what now becomes available as evidence, what analytic techniques can be applied to both old and new kinds of evidence, what kinds of narratives can be created?</a:t>
            </a:r>
          </a:p>
          <a:p>
            <a:endParaRPr lang="en-US" dirty="0"/>
          </a:p>
        </p:txBody>
      </p:sp>
      <p:sp>
        <p:nvSpPr>
          <p:cNvPr id="4" name="Slide Number Placeholder 3"/>
          <p:cNvSpPr>
            <a:spLocks noGrp="1"/>
          </p:cNvSpPr>
          <p:nvPr>
            <p:ph type="sldNum" sz="quarter" idx="10"/>
          </p:nvPr>
        </p:nvSpPr>
        <p:spPr/>
        <p:txBody>
          <a:bodyPr/>
          <a:lstStyle/>
          <a:p>
            <a:fld id="{4A0729B6-2B58-4825-8E8B-5E48B65D1E9E}" type="slidenum">
              <a:rPr lang="en-AU" smtClean="0"/>
              <a:pPr/>
              <a:t>21</a:t>
            </a:fld>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729B6-2B58-4825-8E8B-5E48B65D1E9E}" type="slidenum">
              <a:rPr lang="en-AU" smtClean="0"/>
              <a:pPr/>
              <a:t>22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 slide title stolen from David Rundle, which I will acknowledge when discussing this</a:t>
            </a:r>
          </a:p>
          <a:p>
            <a:endParaRPr lang="en-US" dirty="0"/>
          </a:p>
          <a:p>
            <a:r>
              <a:rPr lang="en-US" dirty="0">
                <a:hlinkClick r:id="rId3"/>
              </a:rPr>
              <a:t>http://interpretingplace.blogspot.com.au/2014/09/before-humanities-humanists.html</a:t>
            </a:r>
            <a:endParaRPr lang="en-US" dirty="0"/>
          </a:p>
          <a:p>
            <a:endParaRPr lang="en-US" dirty="0"/>
          </a:p>
          <a:p>
            <a:r>
              <a:rPr lang="en-US" dirty="0"/>
              <a:t>Main point – both natural philosophy (science) and ‘humanity’ came to challenge an established world view where divine philosophy lay at the centre of meaning</a:t>
            </a:r>
          </a:p>
          <a:p>
            <a:endParaRPr lang="en-US" dirty="0"/>
          </a:p>
          <a:p>
            <a:pPr lvl="0"/>
            <a:r>
              <a:rPr lang="en-AU" dirty="0"/>
              <a:t>SM: Link to older concept of ‘humanism/humanist’? Maybe over-complicates, but idea that first move is to allow non-deistic perspective, split between science and other sorts of knowledge is later - is relevant I think</a:t>
            </a:r>
          </a:p>
          <a:p>
            <a:r>
              <a:rPr lang="en-AU" dirty="0"/>
              <a:t> </a:t>
            </a:r>
          </a:p>
          <a:p>
            <a:pPr lvl="0"/>
            <a:r>
              <a:rPr lang="en-AU" dirty="0"/>
              <a:t>SM: exercise: how many disciplines can you name that you think of as part of humanities? Compare with person next to you, think about differences in classification</a:t>
            </a:r>
          </a:p>
          <a:p>
            <a:endParaRPr lang="en-US" dirty="0"/>
          </a:p>
          <a:p>
            <a:endParaRPr lang="en-US" dirty="0"/>
          </a:p>
        </p:txBody>
      </p:sp>
      <p:sp>
        <p:nvSpPr>
          <p:cNvPr id="4" name="Slide Number Placeholder 3"/>
          <p:cNvSpPr>
            <a:spLocks noGrp="1"/>
          </p:cNvSpPr>
          <p:nvPr>
            <p:ph type="sldNum" sz="quarter" idx="10"/>
          </p:nvPr>
        </p:nvSpPr>
        <p:spPr/>
        <p:txBody>
          <a:bodyPr/>
          <a:lstStyle/>
          <a:p>
            <a:fld id="{4A0729B6-2B58-4825-8E8B-5E48B65D1E9E}"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importance of Galileo – not only in terms of method, but also in advancing a perspective in which science questioned existing ways of seeing (the ‘Copernican revolution’ in astronomy)</a:t>
            </a:r>
          </a:p>
          <a:p>
            <a:endParaRPr lang="en-US" dirty="0"/>
          </a:p>
          <a:p>
            <a:r>
              <a:rPr lang="en-US" dirty="0"/>
              <a:t>Before Galileo’s time, science</a:t>
            </a:r>
            <a:r>
              <a:rPr lang="en-US" baseline="0" dirty="0"/>
              <a:t> meant knowledge – only later did it acquire the meaning it has today, of being bound up largely with ‘natural science’</a:t>
            </a:r>
          </a:p>
          <a:p>
            <a:endParaRPr lang="en-US" baseline="0" dirty="0"/>
          </a:p>
          <a:p>
            <a:r>
              <a:rPr lang="en-US" baseline="0" dirty="0"/>
              <a:t>Here - in part – we can see the beginnings of the separation between science and ‘the humanities’</a:t>
            </a:r>
            <a:endParaRPr lang="en-US" dirty="0"/>
          </a:p>
        </p:txBody>
      </p:sp>
      <p:sp>
        <p:nvSpPr>
          <p:cNvPr id="4" name="Slide Number Placeholder 3"/>
          <p:cNvSpPr>
            <a:spLocks noGrp="1"/>
          </p:cNvSpPr>
          <p:nvPr>
            <p:ph type="sldNum" sz="quarter" idx="10"/>
          </p:nvPr>
        </p:nvSpPr>
        <p:spPr/>
        <p:txBody>
          <a:bodyPr/>
          <a:lstStyle/>
          <a:p>
            <a:fld id="{4A0729B6-2B58-4825-8E8B-5E48B65D1E9E}"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dirty="0"/>
              <a:t>Is this what an Arts degree entails today?</a:t>
            </a:r>
          </a:p>
          <a:p>
            <a:pPr lvl="0"/>
            <a:endParaRPr lang="en-AU" dirty="0"/>
          </a:p>
          <a:p>
            <a:pPr lvl="0"/>
            <a:r>
              <a:rPr lang="en-GB" dirty="0"/>
              <a:t>SM: Idea that knowing a way of thinking about the world is a) basic skill and </a:t>
            </a:r>
            <a:r>
              <a:rPr lang="en-GB" dirty="0" err="1"/>
              <a:t>b</a:t>
            </a:r>
            <a:r>
              <a:rPr lang="en-GB" dirty="0"/>
              <a:t>) transferrable across content areas</a:t>
            </a:r>
            <a:endParaRPr lang="en-AU" dirty="0"/>
          </a:p>
          <a:p>
            <a:endParaRPr lang="en-US" dirty="0"/>
          </a:p>
        </p:txBody>
      </p:sp>
      <p:sp>
        <p:nvSpPr>
          <p:cNvPr id="4" name="Slide Number Placeholder 3"/>
          <p:cNvSpPr>
            <a:spLocks noGrp="1"/>
          </p:cNvSpPr>
          <p:nvPr>
            <p:ph type="sldNum" sz="quarter" idx="10"/>
          </p:nvPr>
        </p:nvSpPr>
        <p:spPr/>
        <p:txBody>
          <a:bodyPr/>
          <a:lstStyle/>
          <a:p>
            <a:fld id="{4A0729B6-2B58-4825-8E8B-5E48B65D1E9E}"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1763" y="1143000"/>
            <a:ext cx="4054475" cy="2281238"/>
          </a:xfrm>
        </p:spPr>
      </p:sp>
      <p:sp>
        <p:nvSpPr>
          <p:cNvPr id="3" name="Notes Placeholder 2"/>
          <p:cNvSpPr>
            <a:spLocks noGrp="1"/>
          </p:cNvSpPr>
          <p:nvPr>
            <p:ph type="body" idx="1"/>
          </p:nvPr>
        </p:nvSpPr>
        <p:spPr>
          <a:xfrm>
            <a:off x="685800" y="4229100"/>
            <a:ext cx="5486400" cy="4163060"/>
          </a:xfrm>
        </p:spPr>
        <p:txBody>
          <a:bodyPr>
            <a:normAutofit fontScale="55000" lnSpcReduction="20000"/>
          </a:bodyPr>
          <a:lstStyle/>
          <a:p>
            <a:pPr lvl="0"/>
            <a:endParaRPr lang="en-GB" dirty="0"/>
          </a:p>
          <a:p>
            <a:pPr lvl="0"/>
            <a:endParaRPr lang="en-GB" sz="2727" dirty="0"/>
          </a:p>
          <a:p>
            <a:pPr lvl="0"/>
            <a:r>
              <a:rPr lang="en-GB" sz="2727" dirty="0"/>
              <a:t>Talk to a neighbour about the following two questions:</a:t>
            </a:r>
          </a:p>
          <a:p>
            <a:pPr lvl="0"/>
            <a:endParaRPr lang="en-GB" sz="2727" dirty="0"/>
          </a:p>
          <a:p>
            <a:pPr lvl="0">
              <a:buFont typeface="Arial"/>
              <a:buChar char="•"/>
            </a:pPr>
            <a:r>
              <a:rPr lang="en-GB" sz="2727" dirty="0"/>
              <a:t>Why would *this* kind of education be considered crucial in much of European and American society between the mid 1800s to the mid 1900s?</a:t>
            </a:r>
          </a:p>
          <a:p>
            <a:pPr lvl="0">
              <a:buFont typeface="Arial"/>
              <a:buChar char="•"/>
            </a:pPr>
            <a:endParaRPr lang="en-GB" sz="2727" dirty="0"/>
          </a:p>
          <a:p>
            <a:pPr lvl="0">
              <a:buFont typeface="Arial"/>
              <a:buChar char="•"/>
            </a:pPr>
            <a:r>
              <a:rPr lang="en-GB" sz="2727" dirty="0"/>
              <a:t>For which members of society was it intended? Why?</a:t>
            </a:r>
          </a:p>
          <a:p>
            <a:pPr lvl="0">
              <a:buFont typeface="Arial"/>
              <a:buChar char="•"/>
            </a:pPr>
            <a:endParaRPr lang="en-GB" sz="2727" dirty="0"/>
          </a:p>
          <a:p>
            <a:pPr lvl="0">
              <a:buFont typeface="Arial"/>
              <a:buChar char="•"/>
            </a:pPr>
            <a:r>
              <a:rPr lang="en-GB" sz="2727" dirty="0"/>
              <a:t>(male members of elites for most of that time, but opened up to a wider circle towards the end)</a:t>
            </a:r>
          </a:p>
          <a:p>
            <a:pPr lvl="0"/>
            <a:endParaRPr lang="en-GB" sz="2560" dirty="0"/>
          </a:p>
          <a:p>
            <a:pPr lvl="0"/>
            <a:endParaRPr lang="en-GB" sz="2560" dirty="0"/>
          </a:p>
          <a:p>
            <a:pPr lvl="0"/>
            <a:endParaRPr lang="en-GB" sz="2560" dirty="0"/>
          </a:p>
          <a:p>
            <a:pPr lvl="0"/>
            <a:endParaRPr lang="en-GB" sz="2560" dirty="0"/>
          </a:p>
          <a:p>
            <a:pPr lvl="0"/>
            <a:endParaRPr lang="en-GB" sz="2560" dirty="0"/>
          </a:p>
          <a:p>
            <a:pPr lvl="0"/>
            <a:endParaRPr lang="en-GB" sz="2560" dirty="0"/>
          </a:p>
          <a:p>
            <a:pPr lvl="0"/>
            <a:r>
              <a:rPr lang="en-GB" sz="2909" dirty="0"/>
              <a:t>Is this what an Arts degree entails today?</a:t>
            </a:r>
          </a:p>
          <a:p>
            <a:pPr lvl="0"/>
            <a:endParaRPr lang="en-AU" sz="2909" dirty="0"/>
          </a:p>
          <a:p>
            <a:pPr lvl="0"/>
            <a:r>
              <a:rPr lang="en-GB" sz="2909" dirty="0"/>
              <a:t>SM: Idea that knowing a way of thinking about the world is a) basic skill and </a:t>
            </a:r>
            <a:r>
              <a:rPr lang="en-GB" sz="2909" dirty="0" err="1"/>
              <a:t>b</a:t>
            </a:r>
            <a:r>
              <a:rPr lang="en-GB" sz="2909" dirty="0"/>
              <a:t>) transferrable across content areas</a:t>
            </a:r>
            <a:endParaRPr lang="en-AU" sz="2909" dirty="0"/>
          </a:p>
          <a:p>
            <a:endParaRPr lang="en-US" dirty="0"/>
          </a:p>
        </p:txBody>
      </p:sp>
      <p:sp>
        <p:nvSpPr>
          <p:cNvPr id="4" name="Slide Number Placeholder 3"/>
          <p:cNvSpPr>
            <a:spLocks noGrp="1"/>
          </p:cNvSpPr>
          <p:nvPr>
            <p:ph type="sldNum" sz="quarter" idx="10"/>
          </p:nvPr>
        </p:nvSpPr>
        <p:spPr/>
        <p:txBody>
          <a:bodyPr/>
          <a:lstStyle/>
          <a:p>
            <a:fld id="{4A0729B6-2B58-4825-8E8B-5E48B65D1E9E}" type="slidenum">
              <a:rPr lang="en-AU" smtClean="0"/>
              <a:pPr/>
              <a:t>6</a:t>
            </a:fld>
            <a:endParaRPr lang="en-AU"/>
          </a:p>
        </p:txBody>
      </p:sp>
      <p:sp>
        <p:nvSpPr>
          <p:cNvPr id="5" name="Frame 4"/>
          <p:cNvSpPr/>
          <p:nvPr/>
        </p:nvSpPr>
        <p:spPr>
          <a:xfrm>
            <a:off x="223520" y="3952240"/>
            <a:ext cx="6126480" cy="291592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143000"/>
            <a:ext cx="4667250" cy="2625725"/>
          </a:xfrm>
        </p:spPr>
      </p:sp>
      <p:sp>
        <p:nvSpPr>
          <p:cNvPr id="3" name="Notes Placeholder 2"/>
          <p:cNvSpPr>
            <a:spLocks noGrp="1"/>
          </p:cNvSpPr>
          <p:nvPr>
            <p:ph type="body" idx="1"/>
          </p:nvPr>
        </p:nvSpPr>
        <p:spPr>
          <a:xfrm>
            <a:off x="685800" y="4104640"/>
            <a:ext cx="5486400" cy="3600450"/>
          </a:xfrm>
        </p:spPr>
        <p:txBody>
          <a:bodyPr>
            <a:noAutofit/>
          </a:bodyPr>
          <a:lstStyle/>
          <a:p>
            <a:r>
              <a:rPr lang="en-US" sz="1400" dirty="0"/>
              <a:t>An important point here is that a range of mergers – and more commonly, splits – led to this arrangement, as specific fields distinguished themselves within ‘human philosophy’:</a:t>
            </a:r>
          </a:p>
          <a:p>
            <a:endParaRPr lang="en-US" sz="1400" dirty="0"/>
          </a:p>
          <a:p>
            <a:r>
              <a:rPr lang="en-US" sz="1400" dirty="0"/>
              <a:t>“</a:t>
            </a:r>
            <a:r>
              <a:rPr lang="en-US" sz="1400" b="1" dirty="0"/>
              <a:t>1842-1850:</a:t>
            </a:r>
            <a:r>
              <a:rPr lang="en-US" sz="1400" dirty="0"/>
              <a:t> The faculties are restructured: The University Faculty of Medicine and the Academy of Surgeons merge to form the Faculty of Medical Science (1842); the Faculty of Law is </a:t>
            </a:r>
            <a:r>
              <a:rPr lang="en-US" sz="1400" dirty="0" err="1"/>
              <a:t>reorganised</a:t>
            </a:r>
            <a:r>
              <a:rPr lang="en-US" sz="1400" dirty="0"/>
              <a:t> and becomes the Faculty of Jurisprudence and Political Science (1848); the Faculty of Mathematics and Science is separated from the Faculty of Philosophy (1850).</a:t>
            </a:r>
          </a:p>
          <a:p>
            <a:endParaRPr lang="en-US" sz="1400" dirty="0"/>
          </a:p>
          <a:p>
            <a:br>
              <a:rPr lang="en-US" sz="1400" dirty="0"/>
            </a:br>
            <a:r>
              <a:rPr lang="en-US" sz="1400" b="1" dirty="0"/>
              <a:t>1877:</a:t>
            </a:r>
            <a:r>
              <a:rPr lang="en-US" sz="1400" dirty="0"/>
              <a:t> The first female student is enrolled at the University.</a:t>
            </a:r>
            <a:br>
              <a:rPr lang="en-US" sz="1400" dirty="0"/>
            </a:br>
            <a:r>
              <a:rPr lang="en-US" sz="1400" b="1" dirty="0"/>
              <a:t>1960-1980:</a:t>
            </a:r>
            <a:r>
              <a:rPr lang="en-US" sz="1400" dirty="0"/>
              <a:t> Explosive growth. Student numbers rise from about 6,000 to about 26,000 with a correspondingly huge growth in the number of employees. Large new university buildings include the new Zoological Museum, the H.C. “</a:t>
            </a:r>
          </a:p>
          <a:p>
            <a:endParaRPr lang="en-US" sz="1400" dirty="0"/>
          </a:p>
          <a:p>
            <a:r>
              <a:rPr lang="en-US" sz="1400" dirty="0"/>
              <a:t>Are these ALL the faculties at that time?</a:t>
            </a:r>
          </a:p>
          <a:p>
            <a:endParaRPr lang="en-US" sz="1400" dirty="0"/>
          </a:p>
          <a:p>
            <a:r>
              <a:rPr lang="en-US" sz="1400" dirty="0"/>
              <a:t>http://</a:t>
            </a:r>
            <a:r>
              <a:rPr lang="en-US" sz="1400" dirty="0" err="1"/>
              <a:t>www.nbi.dk/~petersen/OldPages/KU/ku.html</a:t>
            </a:r>
            <a:endParaRPr lang="en-US" sz="1400" dirty="0"/>
          </a:p>
        </p:txBody>
      </p:sp>
      <p:sp>
        <p:nvSpPr>
          <p:cNvPr id="4" name="Slide Number Placeholder 3"/>
          <p:cNvSpPr>
            <a:spLocks noGrp="1"/>
          </p:cNvSpPr>
          <p:nvPr>
            <p:ph type="sldNum" sz="quarter" idx="10"/>
          </p:nvPr>
        </p:nvSpPr>
        <p:spPr/>
        <p:txBody>
          <a:bodyPr/>
          <a:lstStyle/>
          <a:p>
            <a:fld id="{4A0729B6-2B58-4825-8E8B-5E48B65D1E9E}"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McNeely </a:t>
            </a:r>
            <a:r>
              <a:rPr lang="en-US" dirty="0" err="1"/>
              <a:t>Wolverton</a:t>
            </a:r>
            <a:r>
              <a:rPr lang="en-US" dirty="0"/>
              <a:t> – a lot of shake out in the 19</a:t>
            </a:r>
            <a:r>
              <a:rPr lang="en-US" baseline="30000" dirty="0"/>
              <a:t>th</a:t>
            </a:r>
            <a:r>
              <a:rPr lang="en-US" dirty="0"/>
              <a:t> century, as economics mutates</a:t>
            </a:r>
            <a:r>
              <a:rPr lang="en-US" baseline="0" dirty="0"/>
              <a:t> out of ‘political economy’ etc</a:t>
            </a:r>
            <a:endParaRPr lang="en-US" dirty="0"/>
          </a:p>
        </p:txBody>
      </p:sp>
      <p:sp>
        <p:nvSpPr>
          <p:cNvPr id="4" name="Slide Number Placeholder 3"/>
          <p:cNvSpPr>
            <a:spLocks noGrp="1"/>
          </p:cNvSpPr>
          <p:nvPr>
            <p:ph type="sldNum" sz="quarter" idx="10"/>
          </p:nvPr>
        </p:nvSpPr>
        <p:spPr/>
        <p:txBody>
          <a:bodyPr/>
          <a:lstStyle/>
          <a:p>
            <a:fld id="{4A0729B6-2B58-4825-8E8B-5E48B65D1E9E}" type="slidenum">
              <a:rPr lang="en-AU" smtClean="0"/>
              <a:pPr/>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dirty="0"/>
              <a:t>The evolution of ‘the humanities’ within Western culture (but only Western?)</a:t>
            </a:r>
          </a:p>
          <a:p>
            <a:r>
              <a:rPr lang="en-AU" dirty="0"/>
              <a:t> </a:t>
            </a:r>
          </a:p>
          <a:p>
            <a:pPr lvl="0"/>
            <a:r>
              <a:rPr lang="en-AU" dirty="0"/>
              <a:t>Their link to universities by the 19</a:t>
            </a:r>
            <a:r>
              <a:rPr lang="en-AU" baseline="30000" dirty="0"/>
              <a:t>th</a:t>
            </a:r>
            <a:r>
              <a:rPr lang="en-AU" dirty="0"/>
              <a:t> and 20</a:t>
            </a:r>
            <a:r>
              <a:rPr lang="en-AU" baseline="30000" dirty="0"/>
              <a:t>th</a:t>
            </a:r>
            <a:r>
              <a:rPr lang="en-AU" dirty="0"/>
              <a:t> centuries</a:t>
            </a:r>
            <a:br>
              <a:rPr lang="en-AU" dirty="0"/>
            </a:br>
            <a:r>
              <a:rPr lang="en-AU" dirty="0"/>
              <a:t>SM – might be interesting to sketch what a university looked like c1820? (theology, classics, medicine maybe….)</a:t>
            </a:r>
          </a:p>
          <a:p>
            <a:r>
              <a:rPr lang="en-AU" dirty="0"/>
              <a:t> </a:t>
            </a:r>
          </a:p>
          <a:p>
            <a:pPr lvl="0"/>
            <a:r>
              <a:rPr lang="en-AU" dirty="0"/>
              <a:t>Are ‘the humanities’ the same as ‘Arts’?</a:t>
            </a:r>
          </a:p>
          <a:p>
            <a:endParaRPr lang="en-US" dirty="0"/>
          </a:p>
        </p:txBody>
      </p:sp>
      <p:sp>
        <p:nvSpPr>
          <p:cNvPr id="4" name="Slide Number Placeholder 3"/>
          <p:cNvSpPr>
            <a:spLocks noGrp="1"/>
          </p:cNvSpPr>
          <p:nvPr>
            <p:ph type="sldNum" sz="quarter" idx="10"/>
          </p:nvPr>
        </p:nvSpPr>
        <p:spPr/>
        <p:txBody>
          <a:bodyPr/>
          <a:lstStyle/>
          <a:p>
            <a:fld id="{4A0729B6-2B58-4825-8E8B-5E48B65D1E9E}"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959FC0-F92C-AC48-B526-D86B40C05533}" type="datetime1">
              <a:rPr lang="en-US" smtClean="0"/>
              <a:pPr/>
              <a:t>3/13/2018</a:t>
            </a:fld>
            <a:endParaRPr lang="en-AU"/>
          </a:p>
        </p:txBody>
      </p:sp>
      <p:sp>
        <p:nvSpPr>
          <p:cNvPr id="5" name="Footer Placeholder 4"/>
          <p:cNvSpPr>
            <a:spLocks noGrp="1"/>
          </p:cNvSpPr>
          <p:nvPr>
            <p:ph type="ftr" sz="quarter" idx="11"/>
          </p:nvPr>
        </p:nvSpPr>
        <p:spPr/>
        <p:txBody>
          <a:bodyPr/>
          <a:lstStyle/>
          <a:p>
            <a:r>
              <a:rPr lang="en-US"/>
              <a:t>dh@monash - ATS1208</a:t>
            </a:r>
            <a:endParaRPr lang="en-AU"/>
          </a:p>
        </p:txBody>
      </p:sp>
      <p:sp>
        <p:nvSpPr>
          <p:cNvPr id="6" name="Slide Number Placeholder 5"/>
          <p:cNvSpPr>
            <a:spLocks noGrp="1"/>
          </p:cNvSpPr>
          <p:nvPr>
            <p:ph type="sldNum" sz="quarter" idx="12"/>
          </p:nvPr>
        </p:nvSpPr>
        <p:spPr/>
        <p:txBody>
          <a:bodyPr/>
          <a:lstStyle/>
          <a:p>
            <a:fld id="{84F90245-5E64-4AF2-99A9-FE15082BF113}" type="slidenum">
              <a:rPr lang="en-AU" smtClean="0"/>
              <a:pPr/>
              <a:t>‹#›</a:t>
            </a:fld>
            <a:endParaRPr lang="en-AU"/>
          </a:p>
        </p:txBody>
      </p:sp>
    </p:spTree>
    <p:extLst>
      <p:ext uri="{BB962C8B-B14F-4D97-AF65-F5344CB8AC3E}">
        <p14:creationId xmlns:p14="http://schemas.microsoft.com/office/powerpoint/2010/main" val="427928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7468D-937C-1748-95DE-242C4CEDCB56}" type="datetime1">
              <a:rPr lang="en-US" smtClean="0"/>
              <a:pPr/>
              <a:t>3/13/2018</a:t>
            </a:fld>
            <a:endParaRPr lang="en-AU"/>
          </a:p>
        </p:txBody>
      </p:sp>
      <p:sp>
        <p:nvSpPr>
          <p:cNvPr id="5" name="Footer Placeholder 4"/>
          <p:cNvSpPr>
            <a:spLocks noGrp="1"/>
          </p:cNvSpPr>
          <p:nvPr>
            <p:ph type="ftr" sz="quarter" idx="11"/>
          </p:nvPr>
        </p:nvSpPr>
        <p:spPr/>
        <p:txBody>
          <a:bodyPr/>
          <a:lstStyle/>
          <a:p>
            <a:r>
              <a:rPr lang="en-US"/>
              <a:t>dh@monash - ATS1208</a:t>
            </a:r>
            <a:endParaRPr lang="en-AU"/>
          </a:p>
        </p:txBody>
      </p:sp>
      <p:sp>
        <p:nvSpPr>
          <p:cNvPr id="6" name="Slide Number Placeholder 5"/>
          <p:cNvSpPr>
            <a:spLocks noGrp="1"/>
          </p:cNvSpPr>
          <p:nvPr>
            <p:ph type="sldNum" sz="quarter" idx="12"/>
          </p:nvPr>
        </p:nvSpPr>
        <p:spPr/>
        <p:txBody>
          <a:bodyPr/>
          <a:lstStyle/>
          <a:p>
            <a:fld id="{84F90245-5E64-4AF2-99A9-FE15082BF113}" type="slidenum">
              <a:rPr lang="en-AU" smtClean="0"/>
              <a:pPr/>
              <a:t>‹#›</a:t>
            </a:fld>
            <a:endParaRPr lang="en-AU"/>
          </a:p>
        </p:txBody>
      </p:sp>
    </p:spTree>
    <p:extLst>
      <p:ext uri="{BB962C8B-B14F-4D97-AF65-F5344CB8AC3E}">
        <p14:creationId xmlns:p14="http://schemas.microsoft.com/office/powerpoint/2010/main" val="384322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B766E-1A58-9E4C-BE83-675FF278EA38}" type="datetime1">
              <a:rPr lang="en-US" smtClean="0"/>
              <a:pPr/>
              <a:t>3/13/2018</a:t>
            </a:fld>
            <a:endParaRPr lang="en-AU"/>
          </a:p>
        </p:txBody>
      </p:sp>
      <p:sp>
        <p:nvSpPr>
          <p:cNvPr id="5" name="Footer Placeholder 4"/>
          <p:cNvSpPr>
            <a:spLocks noGrp="1"/>
          </p:cNvSpPr>
          <p:nvPr>
            <p:ph type="ftr" sz="quarter" idx="11"/>
          </p:nvPr>
        </p:nvSpPr>
        <p:spPr/>
        <p:txBody>
          <a:bodyPr/>
          <a:lstStyle/>
          <a:p>
            <a:r>
              <a:rPr lang="en-US"/>
              <a:t>dh@monash - ATS1208</a:t>
            </a:r>
            <a:endParaRPr lang="en-AU"/>
          </a:p>
        </p:txBody>
      </p:sp>
      <p:sp>
        <p:nvSpPr>
          <p:cNvPr id="6" name="Slide Number Placeholder 5"/>
          <p:cNvSpPr>
            <a:spLocks noGrp="1"/>
          </p:cNvSpPr>
          <p:nvPr>
            <p:ph type="sldNum" sz="quarter" idx="12"/>
          </p:nvPr>
        </p:nvSpPr>
        <p:spPr/>
        <p:txBody>
          <a:bodyPr/>
          <a:lstStyle/>
          <a:p>
            <a:fld id="{84F90245-5E64-4AF2-99A9-FE15082BF113}" type="slidenum">
              <a:rPr lang="en-AU" smtClean="0"/>
              <a:pPr/>
              <a:t>‹#›</a:t>
            </a:fld>
            <a:endParaRPr lang="en-AU"/>
          </a:p>
        </p:txBody>
      </p:sp>
    </p:spTree>
    <p:extLst>
      <p:ext uri="{BB962C8B-B14F-4D97-AF65-F5344CB8AC3E}">
        <p14:creationId xmlns:p14="http://schemas.microsoft.com/office/powerpoint/2010/main" val="314526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44AD0-D399-324C-B408-B966417AF1F4}" type="datetime1">
              <a:rPr lang="en-US" smtClean="0"/>
              <a:pPr/>
              <a:t>3/13/2018</a:t>
            </a:fld>
            <a:endParaRPr lang="en-AU"/>
          </a:p>
        </p:txBody>
      </p:sp>
      <p:sp>
        <p:nvSpPr>
          <p:cNvPr id="5" name="Footer Placeholder 4"/>
          <p:cNvSpPr>
            <a:spLocks noGrp="1"/>
          </p:cNvSpPr>
          <p:nvPr>
            <p:ph type="ftr" sz="quarter" idx="11"/>
          </p:nvPr>
        </p:nvSpPr>
        <p:spPr/>
        <p:txBody>
          <a:bodyPr/>
          <a:lstStyle/>
          <a:p>
            <a:r>
              <a:rPr lang="en-US"/>
              <a:t>dh@monash - ATS1208</a:t>
            </a:r>
            <a:endParaRPr lang="en-AU"/>
          </a:p>
        </p:txBody>
      </p:sp>
      <p:sp>
        <p:nvSpPr>
          <p:cNvPr id="6" name="Slide Number Placeholder 5"/>
          <p:cNvSpPr>
            <a:spLocks noGrp="1"/>
          </p:cNvSpPr>
          <p:nvPr>
            <p:ph type="sldNum" sz="quarter" idx="12"/>
          </p:nvPr>
        </p:nvSpPr>
        <p:spPr/>
        <p:txBody>
          <a:bodyPr/>
          <a:lstStyle/>
          <a:p>
            <a:fld id="{84F90245-5E64-4AF2-99A9-FE15082BF113}" type="slidenum">
              <a:rPr lang="en-AU" smtClean="0"/>
              <a:pPr/>
              <a:t>‹#›</a:t>
            </a:fld>
            <a:endParaRPr lang="en-AU"/>
          </a:p>
        </p:txBody>
      </p:sp>
    </p:spTree>
    <p:extLst>
      <p:ext uri="{BB962C8B-B14F-4D97-AF65-F5344CB8AC3E}">
        <p14:creationId xmlns:p14="http://schemas.microsoft.com/office/powerpoint/2010/main" val="123793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45F15C-FBB4-CE43-8260-A244A9979C27}" type="datetime1">
              <a:rPr lang="en-US" smtClean="0"/>
              <a:pPr/>
              <a:t>3/13/2018</a:t>
            </a:fld>
            <a:endParaRPr lang="en-AU"/>
          </a:p>
        </p:txBody>
      </p:sp>
      <p:sp>
        <p:nvSpPr>
          <p:cNvPr id="5" name="Footer Placeholder 4"/>
          <p:cNvSpPr>
            <a:spLocks noGrp="1"/>
          </p:cNvSpPr>
          <p:nvPr>
            <p:ph type="ftr" sz="quarter" idx="11"/>
          </p:nvPr>
        </p:nvSpPr>
        <p:spPr/>
        <p:txBody>
          <a:bodyPr/>
          <a:lstStyle/>
          <a:p>
            <a:r>
              <a:rPr lang="en-US"/>
              <a:t>dh@monash - ATS1208</a:t>
            </a:r>
            <a:endParaRPr lang="en-AU"/>
          </a:p>
        </p:txBody>
      </p:sp>
      <p:sp>
        <p:nvSpPr>
          <p:cNvPr id="6" name="Slide Number Placeholder 5"/>
          <p:cNvSpPr>
            <a:spLocks noGrp="1"/>
          </p:cNvSpPr>
          <p:nvPr>
            <p:ph type="sldNum" sz="quarter" idx="12"/>
          </p:nvPr>
        </p:nvSpPr>
        <p:spPr/>
        <p:txBody>
          <a:bodyPr/>
          <a:lstStyle/>
          <a:p>
            <a:fld id="{84F90245-5E64-4AF2-99A9-FE15082BF113}" type="slidenum">
              <a:rPr lang="en-AU" smtClean="0"/>
              <a:pPr/>
              <a:t>‹#›</a:t>
            </a:fld>
            <a:endParaRPr lang="en-AU"/>
          </a:p>
        </p:txBody>
      </p:sp>
    </p:spTree>
    <p:extLst>
      <p:ext uri="{BB962C8B-B14F-4D97-AF65-F5344CB8AC3E}">
        <p14:creationId xmlns:p14="http://schemas.microsoft.com/office/powerpoint/2010/main" val="253021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31F2C5-2933-5F42-BA97-B64DB4A4367C}" type="datetime1">
              <a:rPr lang="en-US" smtClean="0"/>
              <a:pPr/>
              <a:t>3/13/2018</a:t>
            </a:fld>
            <a:endParaRPr lang="en-AU"/>
          </a:p>
        </p:txBody>
      </p:sp>
      <p:sp>
        <p:nvSpPr>
          <p:cNvPr id="6" name="Footer Placeholder 5"/>
          <p:cNvSpPr>
            <a:spLocks noGrp="1"/>
          </p:cNvSpPr>
          <p:nvPr>
            <p:ph type="ftr" sz="quarter" idx="11"/>
          </p:nvPr>
        </p:nvSpPr>
        <p:spPr/>
        <p:txBody>
          <a:bodyPr/>
          <a:lstStyle/>
          <a:p>
            <a:r>
              <a:rPr lang="en-US"/>
              <a:t>dh@monash - ATS1208</a:t>
            </a:r>
            <a:endParaRPr lang="en-AU"/>
          </a:p>
        </p:txBody>
      </p:sp>
      <p:sp>
        <p:nvSpPr>
          <p:cNvPr id="7" name="Slide Number Placeholder 6"/>
          <p:cNvSpPr>
            <a:spLocks noGrp="1"/>
          </p:cNvSpPr>
          <p:nvPr>
            <p:ph type="sldNum" sz="quarter" idx="12"/>
          </p:nvPr>
        </p:nvSpPr>
        <p:spPr/>
        <p:txBody>
          <a:bodyPr/>
          <a:lstStyle/>
          <a:p>
            <a:fld id="{84F90245-5E64-4AF2-99A9-FE15082BF113}" type="slidenum">
              <a:rPr lang="en-AU" smtClean="0"/>
              <a:pPr/>
              <a:t>‹#›</a:t>
            </a:fld>
            <a:endParaRPr lang="en-AU"/>
          </a:p>
        </p:txBody>
      </p:sp>
    </p:spTree>
    <p:extLst>
      <p:ext uri="{BB962C8B-B14F-4D97-AF65-F5344CB8AC3E}">
        <p14:creationId xmlns:p14="http://schemas.microsoft.com/office/powerpoint/2010/main" val="387556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011426-D13D-D146-8721-F66AE0F99DD5}" type="datetime1">
              <a:rPr lang="en-US" smtClean="0"/>
              <a:pPr/>
              <a:t>3/13/2018</a:t>
            </a:fld>
            <a:endParaRPr lang="en-AU"/>
          </a:p>
        </p:txBody>
      </p:sp>
      <p:sp>
        <p:nvSpPr>
          <p:cNvPr id="8" name="Footer Placeholder 7"/>
          <p:cNvSpPr>
            <a:spLocks noGrp="1"/>
          </p:cNvSpPr>
          <p:nvPr>
            <p:ph type="ftr" sz="quarter" idx="11"/>
          </p:nvPr>
        </p:nvSpPr>
        <p:spPr/>
        <p:txBody>
          <a:bodyPr/>
          <a:lstStyle/>
          <a:p>
            <a:r>
              <a:rPr lang="en-US"/>
              <a:t>dh@monash - ATS1208</a:t>
            </a:r>
            <a:endParaRPr lang="en-AU"/>
          </a:p>
        </p:txBody>
      </p:sp>
      <p:sp>
        <p:nvSpPr>
          <p:cNvPr id="9" name="Slide Number Placeholder 8"/>
          <p:cNvSpPr>
            <a:spLocks noGrp="1"/>
          </p:cNvSpPr>
          <p:nvPr>
            <p:ph type="sldNum" sz="quarter" idx="12"/>
          </p:nvPr>
        </p:nvSpPr>
        <p:spPr/>
        <p:txBody>
          <a:bodyPr/>
          <a:lstStyle/>
          <a:p>
            <a:fld id="{84F90245-5E64-4AF2-99A9-FE15082BF113}" type="slidenum">
              <a:rPr lang="en-AU" smtClean="0"/>
              <a:pPr/>
              <a:t>‹#›</a:t>
            </a:fld>
            <a:endParaRPr lang="en-AU"/>
          </a:p>
        </p:txBody>
      </p:sp>
    </p:spTree>
    <p:extLst>
      <p:ext uri="{BB962C8B-B14F-4D97-AF65-F5344CB8AC3E}">
        <p14:creationId xmlns:p14="http://schemas.microsoft.com/office/powerpoint/2010/main" val="349064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5E6F1-0AC2-9F4B-A6C2-AC1C5BBBEDBD}" type="datetime1">
              <a:rPr lang="en-US" smtClean="0"/>
              <a:pPr/>
              <a:t>3/13/2018</a:t>
            </a:fld>
            <a:endParaRPr lang="en-AU"/>
          </a:p>
        </p:txBody>
      </p:sp>
      <p:sp>
        <p:nvSpPr>
          <p:cNvPr id="4" name="Footer Placeholder 3"/>
          <p:cNvSpPr>
            <a:spLocks noGrp="1"/>
          </p:cNvSpPr>
          <p:nvPr>
            <p:ph type="ftr" sz="quarter" idx="11"/>
          </p:nvPr>
        </p:nvSpPr>
        <p:spPr/>
        <p:txBody>
          <a:bodyPr/>
          <a:lstStyle/>
          <a:p>
            <a:r>
              <a:rPr lang="en-US"/>
              <a:t>dh@monash - ATS1208</a:t>
            </a:r>
            <a:endParaRPr lang="en-AU"/>
          </a:p>
        </p:txBody>
      </p:sp>
      <p:sp>
        <p:nvSpPr>
          <p:cNvPr id="5" name="Slide Number Placeholder 4"/>
          <p:cNvSpPr>
            <a:spLocks noGrp="1"/>
          </p:cNvSpPr>
          <p:nvPr>
            <p:ph type="sldNum" sz="quarter" idx="12"/>
          </p:nvPr>
        </p:nvSpPr>
        <p:spPr/>
        <p:txBody>
          <a:bodyPr/>
          <a:lstStyle/>
          <a:p>
            <a:fld id="{84F90245-5E64-4AF2-99A9-FE15082BF113}" type="slidenum">
              <a:rPr lang="en-AU" smtClean="0"/>
              <a:pPr/>
              <a:t>‹#›</a:t>
            </a:fld>
            <a:endParaRPr lang="en-AU"/>
          </a:p>
        </p:txBody>
      </p:sp>
    </p:spTree>
    <p:extLst>
      <p:ext uri="{BB962C8B-B14F-4D97-AF65-F5344CB8AC3E}">
        <p14:creationId xmlns:p14="http://schemas.microsoft.com/office/powerpoint/2010/main" val="14332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08A9D-95A5-E44F-A6EA-2053A46685DB}" type="datetime1">
              <a:rPr lang="en-US" smtClean="0"/>
              <a:pPr/>
              <a:t>3/13/2018</a:t>
            </a:fld>
            <a:endParaRPr lang="en-AU"/>
          </a:p>
        </p:txBody>
      </p:sp>
      <p:sp>
        <p:nvSpPr>
          <p:cNvPr id="3" name="Footer Placeholder 2"/>
          <p:cNvSpPr>
            <a:spLocks noGrp="1"/>
          </p:cNvSpPr>
          <p:nvPr>
            <p:ph type="ftr" sz="quarter" idx="11"/>
          </p:nvPr>
        </p:nvSpPr>
        <p:spPr/>
        <p:txBody>
          <a:bodyPr/>
          <a:lstStyle/>
          <a:p>
            <a:r>
              <a:rPr lang="en-US"/>
              <a:t>dh@monash - ATS1208</a:t>
            </a:r>
            <a:endParaRPr lang="en-AU"/>
          </a:p>
        </p:txBody>
      </p:sp>
      <p:sp>
        <p:nvSpPr>
          <p:cNvPr id="4" name="Slide Number Placeholder 3"/>
          <p:cNvSpPr>
            <a:spLocks noGrp="1"/>
          </p:cNvSpPr>
          <p:nvPr>
            <p:ph type="sldNum" sz="quarter" idx="12"/>
          </p:nvPr>
        </p:nvSpPr>
        <p:spPr/>
        <p:txBody>
          <a:bodyPr/>
          <a:lstStyle/>
          <a:p>
            <a:fld id="{84F90245-5E64-4AF2-99A9-FE15082BF113}" type="slidenum">
              <a:rPr lang="en-AU" smtClean="0"/>
              <a:pPr/>
              <a:t>‹#›</a:t>
            </a:fld>
            <a:endParaRPr lang="en-AU"/>
          </a:p>
        </p:txBody>
      </p:sp>
    </p:spTree>
    <p:extLst>
      <p:ext uri="{BB962C8B-B14F-4D97-AF65-F5344CB8AC3E}">
        <p14:creationId xmlns:p14="http://schemas.microsoft.com/office/powerpoint/2010/main" val="337991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BF1656-EECB-F844-9BB1-2067147AB4C4}" type="datetime1">
              <a:rPr lang="en-US" smtClean="0"/>
              <a:pPr/>
              <a:t>3/13/2018</a:t>
            </a:fld>
            <a:endParaRPr lang="en-AU"/>
          </a:p>
        </p:txBody>
      </p:sp>
      <p:sp>
        <p:nvSpPr>
          <p:cNvPr id="6" name="Footer Placeholder 5"/>
          <p:cNvSpPr>
            <a:spLocks noGrp="1"/>
          </p:cNvSpPr>
          <p:nvPr>
            <p:ph type="ftr" sz="quarter" idx="11"/>
          </p:nvPr>
        </p:nvSpPr>
        <p:spPr/>
        <p:txBody>
          <a:bodyPr/>
          <a:lstStyle/>
          <a:p>
            <a:r>
              <a:rPr lang="en-US"/>
              <a:t>dh@monash - ATS1208</a:t>
            </a:r>
            <a:endParaRPr lang="en-AU"/>
          </a:p>
        </p:txBody>
      </p:sp>
      <p:sp>
        <p:nvSpPr>
          <p:cNvPr id="7" name="Slide Number Placeholder 6"/>
          <p:cNvSpPr>
            <a:spLocks noGrp="1"/>
          </p:cNvSpPr>
          <p:nvPr>
            <p:ph type="sldNum" sz="quarter" idx="12"/>
          </p:nvPr>
        </p:nvSpPr>
        <p:spPr/>
        <p:txBody>
          <a:bodyPr/>
          <a:lstStyle/>
          <a:p>
            <a:fld id="{84F90245-5E64-4AF2-99A9-FE15082BF113}" type="slidenum">
              <a:rPr lang="en-AU" smtClean="0"/>
              <a:pPr/>
              <a:t>‹#›</a:t>
            </a:fld>
            <a:endParaRPr lang="en-AU"/>
          </a:p>
        </p:txBody>
      </p:sp>
    </p:spTree>
    <p:extLst>
      <p:ext uri="{BB962C8B-B14F-4D97-AF65-F5344CB8AC3E}">
        <p14:creationId xmlns:p14="http://schemas.microsoft.com/office/powerpoint/2010/main" val="219822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843BE2-7C7F-0147-8B02-B691286BBF9B}" type="datetime1">
              <a:rPr lang="en-US" smtClean="0"/>
              <a:pPr/>
              <a:t>3/13/2018</a:t>
            </a:fld>
            <a:endParaRPr lang="en-AU"/>
          </a:p>
        </p:txBody>
      </p:sp>
      <p:sp>
        <p:nvSpPr>
          <p:cNvPr id="6" name="Footer Placeholder 5"/>
          <p:cNvSpPr>
            <a:spLocks noGrp="1"/>
          </p:cNvSpPr>
          <p:nvPr>
            <p:ph type="ftr" sz="quarter" idx="11"/>
          </p:nvPr>
        </p:nvSpPr>
        <p:spPr/>
        <p:txBody>
          <a:bodyPr/>
          <a:lstStyle/>
          <a:p>
            <a:r>
              <a:rPr lang="en-US"/>
              <a:t>dh@monash - ATS1208</a:t>
            </a:r>
            <a:endParaRPr lang="en-AU"/>
          </a:p>
        </p:txBody>
      </p:sp>
      <p:sp>
        <p:nvSpPr>
          <p:cNvPr id="7" name="Slide Number Placeholder 6"/>
          <p:cNvSpPr>
            <a:spLocks noGrp="1"/>
          </p:cNvSpPr>
          <p:nvPr>
            <p:ph type="sldNum" sz="quarter" idx="12"/>
          </p:nvPr>
        </p:nvSpPr>
        <p:spPr/>
        <p:txBody>
          <a:bodyPr/>
          <a:lstStyle/>
          <a:p>
            <a:fld id="{84F90245-5E64-4AF2-99A9-FE15082BF113}" type="slidenum">
              <a:rPr lang="en-AU" smtClean="0"/>
              <a:pPr/>
              <a:t>‹#›</a:t>
            </a:fld>
            <a:endParaRPr lang="en-AU"/>
          </a:p>
        </p:txBody>
      </p:sp>
    </p:spTree>
    <p:extLst>
      <p:ext uri="{BB962C8B-B14F-4D97-AF65-F5344CB8AC3E}">
        <p14:creationId xmlns:p14="http://schemas.microsoft.com/office/powerpoint/2010/main" val="183952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C66B2-8A7F-5648-9041-C5A2C87EB2F0}" type="datetime1">
              <a:rPr lang="en-US" smtClean="0"/>
              <a:pPr/>
              <a:t>3/13/2018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dh@monash - ATS1208</a:t>
            </a:r>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90245-5E64-4AF2-99A9-FE15082BF113}" type="slidenum">
              <a:rPr lang="en-AU" smtClean="0"/>
              <a:pPr/>
              <a:t>‹#›</a:t>
            </a:fld>
            <a:endParaRPr lang="en-AU" dirty="0"/>
          </a:p>
        </p:txBody>
      </p:sp>
    </p:spTree>
    <p:extLst>
      <p:ext uri="{BB962C8B-B14F-4D97-AF65-F5344CB8AC3E}">
        <p14:creationId xmlns:p14="http://schemas.microsoft.com/office/powerpoint/2010/main" val="225602593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hilosophy-index.com/bacon/advancement-learning/ii-v.ph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federation.edu.au/faculties-and-schools/faculty-of-education-and-arts/areas-of-study/humanities-and-social-sciences" TargetMode="External"/><Relationship Id="rId5" Type="http://schemas.openxmlformats.org/officeDocument/2006/relationships/hyperlink" Target="http://www.lumhi.net/TESTI%20collegati/S_Bologna/Pratofulltext.doc" TargetMode="External"/><Relationship Id="rId4" Type="http://schemas.openxmlformats.org/officeDocument/2006/relationships/hyperlink" Target="https://www.marxists.org/reference/subject/philosophy/works/ge/benjamin.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7A6EC6-53E7-4119-ABB0-5AAEF65FC2E4}"/>
              </a:ext>
            </a:extLst>
          </p:cNvPr>
          <p:cNvSpPr>
            <a:spLocks noGrp="1"/>
          </p:cNvSpPr>
          <p:nvPr>
            <p:ph type="title"/>
          </p:nvPr>
        </p:nvSpPr>
        <p:spPr/>
        <p:txBody>
          <a:bodyPr>
            <a:normAutofit fontScale="90000"/>
          </a:bodyPr>
          <a:lstStyle/>
          <a:p>
            <a:r>
              <a:rPr lang="en-AU" dirty="0"/>
              <a:t>ATS1208</a:t>
            </a:r>
            <a:br>
              <a:rPr lang="en-AU" dirty="0"/>
            </a:br>
            <a:r>
              <a:rPr lang="en-AU" dirty="0"/>
              <a:t>Digital Humanities:</a:t>
            </a:r>
            <a:br>
              <a:rPr lang="en-AU" dirty="0"/>
            </a:br>
            <a:r>
              <a:rPr lang="en-AU" sz="2700" dirty="0"/>
              <a:t>Concepts, tools and debates</a:t>
            </a:r>
            <a:endParaRPr lang="en-AU" dirty="0"/>
          </a:p>
        </p:txBody>
      </p:sp>
      <p:sp>
        <p:nvSpPr>
          <p:cNvPr id="8" name="Text Placeholder 7">
            <a:extLst>
              <a:ext uri="{FF2B5EF4-FFF2-40B4-BE49-F238E27FC236}">
                <a16:creationId xmlns:a16="http://schemas.microsoft.com/office/drawing/2014/main" id="{DC42CA48-A4CF-431F-95EE-5C897B4A462D}"/>
              </a:ext>
            </a:extLst>
          </p:cNvPr>
          <p:cNvSpPr>
            <a:spLocks noGrp="1"/>
          </p:cNvSpPr>
          <p:nvPr>
            <p:ph type="body" sz="half" idx="2"/>
          </p:nvPr>
        </p:nvSpPr>
        <p:spPr/>
        <p:txBody>
          <a:bodyPr/>
          <a:lstStyle/>
          <a:p>
            <a:r>
              <a:rPr lang="en-AU" dirty="0"/>
              <a:t>Week 3: What are ‘the humanities’?</a:t>
            </a:r>
          </a:p>
        </p:txBody>
      </p:sp>
      <p:sp>
        <p:nvSpPr>
          <p:cNvPr id="11" name="Footer Placeholder 10">
            <a:extLst>
              <a:ext uri="{FF2B5EF4-FFF2-40B4-BE49-F238E27FC236}">
                <a16:creationId xmlns:a16="http://schemas.microsoft.com/office/drawing/2014/main" id="{DF0A5334-87F8-48E0-95AC-3EF99D76D33A}"/>
              </a:ext>
            </a:extLst>
          </p:cNvPr>
          <p:cNvSpPr>
            <a:spLocks noGrp="1"/>
          </p:cNvSpPr>
          <p:nvPr>
            <p:ph type="ftr" sz="quarter" idx="11"/>
          </p:nvPr>
        </p:nvSpPr>
        <p:spPr/>
        <p:txBody>
          <a:bodyPr/>
          <a:lstStyle/>
          <a:p>
            <a:r>
              <a:rPr lang="en-US"/>
              <a:t>dh@monash - ATS1208</a:t>
            </a:r>
            <a:endParaRPr lang="en-AU"/>
          </a:p>
        </p:txBody>
      </p:sp>
      <p:pic>
        <p:nvPicPr>
          <p:cNvPr id="5" name="Content Placeholder 4">
            <a:extLst>
              <a:ext uri="{FF2B5EF4-FFF2-40B4-BE49-F238E27FC236}">
                <a16:creationId xmlns:a16="http://schemas.microsoft.com/office/drawing/2014/main" id="{54ABC6A5-1E70-4BF5-8484-DAB95D678A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8871" y="987425"/>
            <a:ext cx="3660833" cy="4873625"/>
          </a:xfrm>
        </p:spPr>
      </p:pic>
      <p:sp>
        <p:nvSpPr>
          <p:cNvPr id="7" name="Slide Number Placeholder 6"/>
          <p:cNvSpPr>
            <a:spLocks noGrp="1"/>
          </p:cNvSpPr>
          <p:nvPr>
            <p:ph type="sldNum" sz="quarter" idx="12"/>
          </p:nvPr>
        </p:nvSpPr>
        <p:spPr/>
        <p:txBody>
          <a:bodyPr/>
          <a:lstStyle/>
          <a:p>
            <a:fld id="{84F90245-5E64-4AF2-99A9-FE15082BF113}" type="slidenum">
              <a:rPr lang="en-AU" smtClean="0"/>
              <a:pPr/>
              <a:t>1</a:t>
            </a:fld>
            <a:endParaRPr lang="en-AU"/>
          </a:p>
        </p:txBody>
      </p:sp>
    </p:spTree>
    <p:extLst>
      <p:ext uri="{BB962C8B-B14F-4D97-AF65-F5344CB8AC3E}">
        <p14:creationId xmlns:p14="http://schemas.microsoft.com/office/powerpoint/2010/main" val="333614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494C43-B4AC-4D0D-BD56-BC63FE68B3F2}"/>
              </a:ext>
            </a:extLst>
          </p:cNvPr>
          <p:cNvSpPr>
            <a:spLocks noGrp="1"/>
          </p:cNvSpPr>
          <p:nvPr>
            <p:ph type="title"/>
          </p:nvPr>
        </p:nvSpPr>
        <p:spPr/>
        <p:txBody>
          <a:bodyPr/>
          <a:lstStyle/>
          <a:p>
            <a:r>
              <a:rPr lang="en-AU" dirty="0"/>
              <a:t>‘the humanities’ </a:t>
            </a:r>
            <a:r>
              <a:rPr lang="en-AU" i="1" dirty="0"/>
              <a:t>versus</a:t>
            </a:r>
            <a:r>
              <a:rPr lang="en-AU" dirty="0"/>
              <a:t> ‘the sciences’?</a:t>
            </a:r>
          </a:p>
        </p:txBody>
      </p:sp>
      <p:sp>
        <p:nvSpPr>
          <p:cNvPr id="6" name="Content Placeholder 5">
            <a:extLst>
              <a:ext uri="{FF2B5EF4-FFF2-40B4-BE49-F238E27FC236}">
                <a16:creationId xmlns:a16="http://schemas.microsoft.com/office/drawing/2014/main" id="{4CF85EA9-C635-42C5-9212-A0B440B34428}"/>
              </a:ext>
            </a:extLst>
          </p:cNvPr>
          <p:cNvSpPr>
            <a:spLocks noGrp="1"/>
          </p:cNvSpPr>
          <p:nvPr>
            <p:ph idx="1"/>
          </p:nvPr>
        </p:nvSpPr>
        <p:spPr>
          <a:xfrm>
            <a:off x="838201" y="1825624"/>
            <a:ext cx="5702300" cy="4333875"/>
          </a:xfrm>
        </p:spPr>
        <p:txBody>
          <a:bodyPr>
            <a:normAutofit fontScale="92500" lnSpcReduction="10000"/>
          </a:bodyPr>
          <a:lstStyle/>
          <a:p>
            <a:r>
              <a:rPr lang="en-US" dirty="0"/>
              <a:t>‘This impulse, strongly evident in the United States in the 1930s and 1940s, also meant that strenuous attempts were made to distinguish the humanities disciplines from those classified as “social sciences”, precisely because the latter seemed so much more hospitable to, or at ease with, the supposed methods of the natural sciences’ </a:t>
            </a:r>
          </a:p>
          <a:p>
            <a:endParaRPr lang="en-US" dirty="0"/>
          </a:p>
          <a:p>
            <a:pPr algn="r">
              <a:buNone/>
            </a:pPr>
            <a:r>
              <a:rPr lang="en-US" sz="2000" dirty="0"/>
              <a:t>(</a:t>
            </a:r>
            <a:r>
              <a:rPr lang="en-US" sz="2000" dirty="0" err="1"/>
              <a:t>Collini</a:t>
            </a:r>
            <a:r>
              <a:rPr lang="en-US" sz="2000" dirty="0"/>
              <a:t> 2015: 273)</a:t>
            </a:r>
            <a:endParaRPr lang="en-AU" sz="2000" dirty="0"/>
          </a:p>
        </p:txBody>
      </p:sp>
      <p:sp>
        <p:nvSpPr>
          <p:cNvPr id="7" name="Footer Placeholder 6">
            <a:extLst>
              <a:ext uri="{FF2B5EF4-FFF2-40B4-BE49-F238E27FC236}">
                <a16:creationId xmlns:a16="http://schemas.microsoft.com/office/drawing/2014/main" id="{500DAB9F-4EFB-4622-8C93-2F33739860B1}"/>
              </a:ext>
            </a:extLst>
          </p:cNvPr>
          <p:cNvSpPr>
            <a:spLocks noGrp="1"/>
          </p:cNvSpPr>
          <p:nvPr>
            <p:ph type="ftr" sz="quarter" idx="11"/>
          </p:nvPr>
        </p:nvSpPr>
        <p:spPr/>
        <p:txBody>
          <a:bodyPr/>
          <a:lstStyle/>
          <a:p>
            <a:r>
              <a:rPr lang="en-US"/>
              <a:t>dh@monash - ATS1208</a:t>
            </a:r>
            <a:endParaRPr lang="en-AU" dirty="0"/>
          </a:p>
        </p:txBody>
      </p:sp>
      <p:pic>
        <p:nvPicPr>
          <p:cNvPr id="8" name="Picture 7" descr="dcf98d611fe5018b8b8346d0d8252463.jpg"/>
          <p:cNvPicPr>
            <a:picLocks noChangeAspect="1"/>
          </p:cNvPicPr>
          <p:nvPr/>
        </p:nvPicPr>
        <p:blipFill>
          <a:blip r:embed="rId3"/>
          <a:stretch>
            <a:fillRect/>
          </a:stretch>
        </p:blipFill>
        <p:spPr>
          <a:xfrm>
            <a:off x="7886720" y="1481170"/>
            <a:ext cx="3436659" cy="4861286"/>
          </a:xfrm>
          <a:prstGeom prst="rect">
            <a:avLst/>
          </a:prstGeom>
        </p:spPr>
      </p:pic>
      <p:sp>
        <p:nvSpPr>
          <p:cNvPr id="9" name="Slide Number Placeholder 8"/>
          <p:cNvSpPr>
            <a:spLocks noGrp="1"/>
          </p:cNvSpPr>
          <p:nvPr>
            <p:ph type="sldNum" sz="quarter" idx="12"/>
          </p:nvPr>
        </p:nvSpPr>
        <p:spPr/>
        <p:txBody>
          <a:bodyPr/>
          <a:lstStyle/>
          <a:p>
            <a:fld id="{84F90245-5E64-4AF2-99A9-FE15082BF113}" type="slidenum">
              <a:rPr lang="en-AU" smtClean="0"/>
              <a:pPr/>
              <a:t>10</a:t>
            </a:fld>
            <a:endParaRPr lang="en-AU"/>
          </a:p>
        </p:txBody>
      </p:sp>
    </p:spTree>
    <p:extLst>
      <p:ext uri="{BB962C8B-B14F-4D97-AF65-F5344CB8AC3E}">
        <p14:creationId xmlns:p14="http://schemas.microsoft.com/office/powerpoint/2010/main" val="29265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Positivism </a:t>
            </a:r>
          </a:p>
        </p:txBody>
      </p:sp>
      <p:sp>
        <p:nvSpPr>
          <p:cNvPr id="3" name="Content Placeholder 2"/>
          <p:cNvSpPr>
            <a:spLocks noGrp="1"/>
          </p:cNvSpPr>
          <p:nvPr>
            <p:ph idx="1"/>
          </p:nvPr>
        </p:nvSpPr>
        <p:spPr>
          <a:xfrm>
            <a:off x="838200" y="1609725"/>
            <a:ext cx="5461000" cy="4219575"/>
          </a:xfrm>
        </p:spPr>
        <p:txBody>
          <a:bodyPr>
            <a:normAutofit fontScale="92500" lnSpcReduction="20000"/>
          </a:bodyPr>
          <a:lstStyle/>
          <a:p>
            <a:r>
              <a:rPr lang="en-US" dirty="0"/>
              <a:t>‘the reduction of science to statements about directly observable facts and the elimination as meaningless of any sentence that is neither analytic nor empirical, e.g. of metaphysics’</a:t>
            </a:r>
          </a:p>
          <a:p>
            <a:endParaRPr lang="en-US" dirty="0"/>
          </a:p>
          <a:p>
            <a:r>
              <a:rPr lang="en-US" dirty="0"/>
              <a:t>‘the view that the social sciences and even humanities have basically the same aims and methods as the natural sciences’ </a:t>
            </a:r>
          </a:p>
          <a:p>
            <a:endParaRPr lang="en-US" dirty="0"/>
          </a:p>
          <a:p>
            <a:pPr algn="r">
              <a:buNone/>
            </a:pPr>
            <a:r>
              <a:rPr lang="en-US" sz="2162" dirty="0"/>
              <a:t>(</a:t>
            </a:r>
            <a:r>
              <a:rPr lang="en-US" sz="2162" dirty="0" err="1"/>
              <a:t>Giedymin</a:t>
            </a:r>
            <a:r>
              <a:rPr lang="en-US" sz="2162" dirty="0"/>
              <a:t> 1975: 276)</a:t>
            </a:r>
          </a:p>
          <a:p>
            <a:endParaRPr lang="en-US" dirty="0"/>
          </a:p>
        </p:txBody>
      </p:sp>
      <p:sp>
        <p:nvSpPr>
          <p:cNvPr id="4" name="Footer Placeholder 3"/>
          <p:cNvSpPr>
            <a:spLocks noGrp="1"/>
          </p:cNvSpPr>
          <p:nvPr>
            <p:ph type="ftr" sz="quarter" idx="11"/>
          </p:nvPr>
        </p:nvSpPr>
        <p:spPr/>
        <p:txBody>
          <a:bodyPr/>
          <a:lstStyle/>
          <a:p>
            <a:r>
              <a:rPr lang="en-US"/>
              <a:t>dh@monash - ATS1208</a:t>
            </a:r>
            <a:endParaRPr lang="en-AU"/>
          </a:p>
        </p:txBody>
      </p:sp>
      <p:sp>
        <p:nvSpPr>
          <p:cNvPr id="5" name="Slide Number Placeholder 4"/>
          <p:cNvSpPr>
            <a:spLocks noGrp="1"/>
          </p:cNvSpPr>
          <p:nvPr>
            <p:ph type="sldNum" sz="quarter" idx="12"/>
          </p:nvPr>
        </p:nvSpPr>
        <p:spPr/>
        <p:txBody>
          <a:bodyPr/>
          <a:lstStyle/>
          <a:p>
            <a:fld id="{84F90245-5E64-4AF2-99A9-FE15082BF113}" type="slidenum">
              <a:rPr lang="en-AU" smtClean="0"/>
              <a:pPr/>
              <a:t>11</a:t>
            </a:fld>
            <a:endParaRPr lang="en-AU"/>
          </a:p>
        </p:txBody>
      </p:sp>
      <p:pic>
        <p:nvPicPr>
          <p:cNvPr id="6" name="Picture 5" descr="viennaCircle1-1.png"/>
          <p:cNvPicPr>
            <a:picLocks noChangeAspect="1"/>
          </p:cNvPicPr>
          <p:nvPr/>
        </p:nvPicPr>
        <p:blipFill>
          <a:blip r:embed="rId3"/>
          <a:stretch>
            <a:fillRect/>
          </a:stretch>
        </p:blipFill>
        <p:spPr>
          <a:xfrm>
            <a:off x="7620000" y="0"/>
            <a:ext cx="457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54052" cy="1325563"/>
          </a:xfrm>
        </p:spPr>
        <p:txBody>
          <a:bodyPr/>
          <a:lstStyle/>
          <a:p>
            <a:r>
              <a:rPr lang="en-AU" dirty="0"/>
              <a:t>Humanities = ‘everything that isn’t science’? </a:t>
            </a:r>
            <a:endParaRPr lang="en-US" dirty="0"/>
          </a:p>
        </p:txBody>
      </p:sp>
      <p:sp>
        <p:nvSpPr>
          <p:cNvPr id="3" name="Content Placeholder 2"/>
          <p:cNvSpPr>
            <a:spLocks noGrp="1"/>
          </p:cNvSpPr>
          <p:nvPr>
            <p:ph idx="1"/>
          </p:nvPr>
        </p:nvSpPr>
        <p:spPr>
          <a:xfrm>
            <a:off x="838200" y="1825625"/>
            <a:ext cx="5067959" cy="4364114"/>
          </a:xfrm>
        </p:spPr>
        <p:txBody>
          <a:bodyPr/>
          <a:lstStyle/>
          <a:p>
            <a:r>
              <a:rPr lang="en-AU" dirty="0"/>
              <a:t>‘while the humanities thrive on dispute and dialectic, science privileges academic consensus’ </a:t>
            </a:r>
          </a:p>
          <a:p>
            <a:endParaRPr lang="en-AU" dirty="0"/>
          </a:p>
          <a:p>
            <a:r>
              <a:rPr lang="en-AU" dirty="0"/>
              <a:t>[Yet] … At the dawn of the 1800s, natural science and the humanities coexisted in remarkable harmony’ </a:t>
            </a:r>
          </a:p>
          <a:p>
            <a:endParaRPr lang="en-AU" dirty="0"/>
          </a:p>
          <a:p>
            <a:pPr algn="r">
              <a:buNone/>
            </a:pPr>
            <a:r>
              <a:rPr lang="en-AU" sz="2000" dirty="0"/>
              <a:t>(McNeely &amp; </a:t>
            </a:r>
            <a:r>
              <a:rPr lang="en-AU" sz="2000" dirty="0" err="1"/>
              <a:t>Wolverton</a:t>
            </a:r>
            <a:r>
              <a:rPr lang="en-AU" sz="2000" dirty="0"/>
              <a:t> 2008: 210) </a:t>
            </a:r>
            <a:endParaRPr lang="en-US" sz="2000" dirty="0"/>
          </a:p>
        </p:txBody>
      </p:sp>
      <p:sp>
        <p:nvSpPr>
          <p:cNvPr id="4" name="Footer Placeholder 3"/>
          <p:cNvSpPr>
            <a:spLocks noGrp="1"/>
          </p:cNvSpPr>
          <p:nvPr>
            <p:ph type="ftr" sz="quarter" idx="11"/>
          </p:nvPr>
        </p:nvSpPr>
        <p:spPr/>
        <p:txBody>
          <a:bodyPr/>
          <a:lstStyle/>
          <a:p>
            <a:r>
              <a:rPr lang="en-US"/>
              <a:t>dh@monash - ATS1208</a:t>
            </a:r>
            <a:endParaRPr lang="en-AU"/>
          </a:p>
        </p:txBody>
      </p:sp>
      <p:pic>
        <p:nvPicPr>
          <p:cNvPr id="5" name="Picture 4" descr="Sciences-VS-Humanities-A-Prejudice1.jpg"/>
          <p:cNvPicPr>
            <a:picLocks noChangeAspect="1"/>
          </p:cNvPicPr>
          <p:nvPr/>
        </p:nvPicPr>
        <p:blipFill>
          <a:blip r:embed="rId3"/>
          <a:stretch>
            <a:fillRect/>
          </a:stretch>
        </p:blipFill>
        <p:spPr>
          <a:xfrm>
            <a:off x="7733884" y="1536333"/>
            <a:ext cx="3741295" cy="4734152"/>
          </a:xfrm>
          <a:prstGeom prst="rect">
            <a:avLst/>
          </a:prstGeom>
        </p:spPr>
      </p:pic>
      <p:sp>
        <p:nvSpPr>
          <p:cNvPr id="6" name="Slide Number Placeholder 5"/>
          <p:cNvSpPr>
            <a:spLocks noGrp="1"/>
          </p:cNvSpPr>
          <p:nvPr>
            <p:ph type="sldNum" sz="quarter" idx="12"/>
          </p:nvPr>
        </p:nvSpPr>
        <p:spPr/>
        <p:txBody>
          <a:bodyPr/>
          <a:lstStyle/>
          <a:p>
            <a:fld id="{84F90245-5E64-4AF2-99A9-FE15082BF113}" type="slidenum">
              <a:rPr lang="en-AU" smtClean="0"/>
              <a:pPr/>
              <a:t>12</a:t>
            </a:fld>
            <a:endParaRPr lang="en-A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where do we fit ‘the social sciences’?</a:t>
            </a:r>
          </a:p>
        </p:txBody>
      </p:sp>
      <p:sp>
        <p:nvSpPr>
          <p:cNvPr id="3" name="Content Placeholder 2"/>
          <p:cNvSpPr>
            <a:spLocks noGrp="1"/>
          </p:cNvSpPr>
          <p:nvPr>
            <p:ph idx="1"/>
          </p:nvPr>
        </p:nvSpPr>
        <p:spPr>
          <a:xfrm>
            <a:off x="838200" y="1825625"/>
            <a:ext cx="6413500" cy="4498975"/>
          </a:xfrm>
        </p:spPr>
        <p:txBody>
          <a:bodyPr>
            <a:normAutofit fontScale="70000" lnSpcReduction="20000"/>
          </a:bodyPr>
          <a:lstStyle/>
          <a:p>
            <a:r>
              <a:rPr lang="en-US" dirty="0"/>
              <a:t>‘In essence, humanities and the social sciences are the study of the human condition – a field of study concerned with human </a:t>
            </a:r>
            <a:r>
              <a:rPr lang="en-US" dirty="0" err="1"/>
              <a:t>behaviours</a:t>
            </a:r>
            <a:r>
              <a:rPr lang="en-US" dirty="0"/>
              <a:t>, exploring the contours of culture and society across space and time. The study provides a perceptive framework of the processes of social systems and examines the impacts of social </a:t>
            </a:r>
            <a:r>
              <a:rPr lang="en-US" dirty="0" err="1"/>
              <a:t>organisation</a:t>
            </a:r>
            <a:r>
              <a:rPr lang="en-US" dirty="0"/>
              <a:t> on the individual and groups.</a:t>
            </a:r>
          </a:p>
          <a:p>
            <a:endParaRPr lang="en-US" dirty="0"/>
          </a:p>
          <a:p>
            <a:r>
              <a:rPr lang="en-US" dirty="0"/>
              <a:t>‘Central to our approach is to develop the way students think and to offer a diversity of enquiry through a broad range of disciplines. We expect our students to become skilled in the use of language, and in the analysis of evidence, in whatever context it may present itself’</a:t>
            </a:r>
          </a:p>
          <a:p>
            <a:pPr algn="r">
              <a:buNone/>
            </a:pPr>
            <a:endParaRPr lang="en-US" sz="2286" dirty="0"/>
          </a:p>
          <a:p>
            <a:pPr algn="r">
              <a:buNone/>
            </a:pPr>
            <a:r>
              <a:rPr lang="en-US" sz="2286" dirty="0"/>
              <a:t>(Federation University Australia 2017)</a:t>
            </a:r>
          </a:p>
          <a:p>
            <a:endParaRPr lang="en-US" dirty="0"/>
          </a:p>
        </p:txBody>
      </p:sp>
      <p:sp>
        <p:nvSpPr>
          <p:cNvPr id="4" name="Footer Placeholder 3"/>
          <p:cNvSpPr>
            <a:spLocks noGrp="1"/>
          </p:cNvSpPr>
          <p:nvPr>
            <p:ph type="ftr" sz="quarter" idx="11"/>
          </p:nvPr>
        </p:nvSpPr>
        <p:spPr/>
        <p:txBody>
          <a:bodyPr/>
          <a:lstStyle/>
          <a:p>
            <a:r>
              <a:rPr lang="en-US"/>
              <a:t>dh@monash - ATS1208</a:t>
            </a:r>
            <a:endParaRPr lang="en-AU"/>
          </a:p>
        </p:txBody>
      </p:sp>
      <p:sp>
        <p:nvSpPr>
          <p:cNvPr id="5" name="Slide Number Placeholder 4"/>
          <p:cNvSpPr>
            <a:spLocks noGrp="1"/>
          </p:cNvSpPr>
          <p:nvPr>
            <p:ph type="sldNum" sz="quarter" idx="12"/>
          </p:nvPr>
        </p:nvSpPr>
        <p:spPr/>
        <p:txBody>
          <a:bodyPr/>
          <a:lstStyle/>
          <a:p>
            <a:fld id="{84F90245-5E64-4AF2-99A9-FE15082BF113}" type="slidenum">
              <a:rPr lang="en-AU" smtClean="0"/>
              <a:pPr/>
              <a:t>13</a:t>
            </a:fld>
            <a:endParaRPr lang="en-AU"/>
          </a:p>
        </p:txBody>
      </p:sp>
      <p:pic>
        <p:nvPicPr>
          <p:cNvPr id="6" name="Picture 5" descr="5f9e006d153505dc60e7002beae4da5b.jpg"/>
          <p:cNvPicPr>
            <a:picLocks noChangeAspect="1"/>
          </p:cNvPicPr>
          <p:nvPr/>
        </p:nvPicPr>
        <p:blipFill>
          <a:blip r:embed="rId3"/>
          <a:stretch>
            <a:fillRect/>
          </a:stretch>
        </p:blipFill>
        <p:spPr>
          <a:xfrm>
            <a:off x="7863275" y="1562100"/>
            <a:ext cx="3236524" cy="4775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rmAutofit/>
          </a:bodyPr>
          <a:lstStyle/>
          <a:p>
            <a:r>
              <a:rPr lang="en-US" sz="4000" dirty="0"/>
              <a:t>Is it so easy to separate ‘humanities’ &amp; sciences?</a:t>
            </a:r>
          </a:p>
        </p:txBody>
      </p:sp>
      <p:sp>
        <p:nvSpPr>
          <p:cNvPr id="3" name="Content Placeholder 2"/>
          <p:cNvSpPr>
            <a:spLocks noGrp="1"/>
          </p:cNvSpPr>
          <p:nvPr>
            <p:ph idx="1"/>
          </p:nvPr>
        </p:nvSpPr>
        <p:spPr>
          <a:xfrm>
            <a:off x="838200" y="1825625"/>
            <a:ext cx="4851400" cy="4562475"/>
          </a:xfrm>
        </p:spPr>
        <p:txBody>
          <a:bodyPr>
            <a:normAutofit fontScale="85000" lnSpcReduction="20000"/>
          </a:bodyPr>
          <a:lstStyle/>
          <a:p>
            <a:r>
              <a:rPr lang="en-US" dirty="0"/>
              <a:t>‘The proper </a:t>
            </a:r>
            <a:r>
              <a:rPr lang="en-US" dirty="0" err="1"/>
              <a:t>rigour</a:t>
            </a:r>
            <a:r>
              <a:rPr lang="en-US" dirty="0"/>
              <a:t> of the natural sciences could never be achieved by medicine, because of its inability to quantify (except in some purely auxiliary aspects); the inability to quantify stemmed from the impossibility of eliminating the qualitative, the individual; and the impossibility of eliminating the individual resulted from the fact that the human eye is more sensitive to even slight differences between human beings than it is to differences between rocks or leaves’ </a:t>
            </a:r>
          </a:p>
          <a:p>
            <a:pPr algn="r">
              <a:buNone/>
            </a:pPr>
            <a:endParaRPr lang="en-US" sz="2000" dirty="0"/>
          </a:p>
          <a:p>
            <a:pPr algn="r">
              <a:buNone/>
            </a:pPr>
            <a:r>
              <a:rPr lang="en-US" sz="2000" dirty="0"/>
              <a:t>(</a:t>
            </a:r>
            <a:r>
              <a:rPr lang="en-US" sz="2000" dirty="0" err="1"/>
              <a:t>Ginzburg</a:t>
            </a:r>
            <a:r>
              <a:rPr lang="en-US" sz="2000" dirty="0"/>
              <a:t> 1980: 21) </a:t>
            </a:r>
          </a:p>
          <a:p>
            <a:endParaRPr lang="en-US" dirty="0"/>
          </a:p>
          <a:p>
            <a:endParaRPr lang="en-US" dirty="0"/>
          </a:p>
        </p:txBody>
      </p:sp>
      <p:sp>
        <p:nvSpPr>
          <p:cNvPr id="4" name="Footer Placeholder 3"/>
          <p:cNvSpPr>
            <a:spLocks noGrp="1"/>
          </p:cNvSpPr>
          <p:nvPr>
            <p:ph type="ftr" sz="quarter" idx="11"/>
          </p:nvPr>
        </p:nvSpPr>
        <p:spPr/>
        <p:txBody>
          <a:bodyPr/>
          <a:lstStyle/>
          <a:p>
            <a:r>
              <a:rPr lang="en-US"/>
              <a:t>dh@monash - ATS1208</a:t>
            </a:r>
            <a:endParaRPr lang="en-AU"/>
          </a:p>
        </p:txBody>
      </p:sp>
      <p:sp>
        <p:nvSpPr>
          <p:cNvPr id="5" name="Slide Number Placeholder 4"/>
          <p:cNvSpPr>
            <a:spLocks noGrp="1"/>
          </p:cNvSpPr>
          <p:nvPr>
            <p:ph type="sldNum" sz="quarter" idx="12"/>
          </p:nvPr>
        </p:nvSpPr>
        <p:spPr/>
        <p:txBody>
          <a:bodyPr/>
          <a:lstStyle/>
          <a:p>
            <a:fld id="{84F90245-5E64-4AF2-99A9-FE15082BF113}" type="slidenum">
              <a:rPr lang="en-AU" smtClean="0"/>
              <a:pPr/>
              <a:t>14</a:t>
            </a:fld>
            <a:endParaRPr lang="en-AU"/>
          </a:p>
        </p:txBody>
      </p:sp>
      <p:pic>
        <p:nvPicPr>
          <p:cNvPr id="6" name="Picture 5" descr="170904120420_1_900x600.jpg"/>
          <p:cNvPicPr>
            <a:picLocks noChangeAspect="1"/>
          </p:cNvPicPr>
          <p:nvPr/>
        </p:nvPicPr>
        <p:blipFill>
          <a:blip r:embed="rId3"/>
          <a:stretch>
            <a:fillRect/>
          </a:stretch>
        </p:blipFill>
        <p:spPr>
          <a:xfrm>
            <a:off x="6832600" y="1562100"/>
            <a:ext cx="4711700" cy="47117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10900" cy="1325563"/>
          </a:xfrm>
        </p:spPr>
        <p:txBody>
          <a:bodyPr/>
          <a:lstStyle/>
          <a:p>
            <a:r>
              <a:rPr lang="en-US" dirty="0"/>
              <a:t>The re-definition of humanities ‘disciplines’</a:t>
            </a:r>
          </a:p>
        </p:txBody>
      </p:sp>
      <p:sp>
        <p:nvSpPr>
          <p:cNvPr id="3" name="Content Placeholder 2"/>
          <p:cNvSpPr>
            <a:spLocks noGrp="1"/>
          </p:cNvSpPr>
          <p:nvPr>
            <p:ph idx="1"/>
          </p:nvPr>
        </p:nvSpPr>
        <p:spPr>
          <a:xfrm>
            <a:off x="838199" y="1825624"/>
            <a:ext cx="5956103" cy="4381876"/>
          </a:xfrm>
        </p:spPr>
        <p:txBody>
          <a:bodyPr>
            <a:normAutofit fontScale="92500" lnSpcReduction="20000"/>
          </a:bodyPr>
          <a:lstStyle/>
          <a:p>
            <a:r>
              <a:rPr lang="en-AU" dirty="0"/>
              <a:t>A number of the disciplines associated with humanities have shifted or been redefined over the past century</a:t>
            </a:r>
          </a:p>
          <a:p>
            <a:endParaRPr lang="en-AU" dirty="0"/>
          </a:p>
          <a:p>
            <a:r>
              <a:rPr lang="en-AU" dirty="0"/>
              <a:t>In many universities, sociology only established its own space after WWII, while other changes have accelerated within the last 50 years</a:t>
            </a:r>
          </a:p>
          <a:p>
            <a:endParaRPr lang="en-AU" dirty="0"/>
          </a:p>
          <a:p>
            <a:r>
              <a:rPr lang="en-AU" dirty="0"/>
              <a:t>For example, feminism has had an enormous impact across the humanities, from history to literary criticism</a:t>
            </a:r>
            <a:endParaRPr lang="en-US" dirty="0"/>
          </a:p>
        </p:txBody>
      </p:sp>
      <p:sp>
        <p:nvSpPr>
          <p:cNvPr id="4" name="Footer Placeholder 3"/>
          <p:cNvSpPr>
            <a:spLocks noGrp="1"/>
          </p:cNvSpPr>
          <p:nvPr>
            <p:ph type="ftr" sz="quarter" idx="11"/>
          </p:nvPr>
        </p:nvSpPr>
        <p:spPr/>
        <p:txBody>
          <a:bodyPr/>
          <a:lstStyle/>
          <a:p>
            <a:r>
              <a:rPr lang="en-US"/>
              <a:t>dh@monash - ATS1208</a:t>
            </a:r>
            <a:endParaRPr lang="en-AU"/>
          </a:p>
        </p:txBody>
      </p:sp>
      <p:pic>
        <p:nvPicPr>
          <p:cNvPr id="5" name="Picture 4" descr="set-of-academic-disciplines-icons-vector-5911121.jpg"/>
          <p:cNvPicPr>
            <a:picLocks noChangeAspect="1"/>
          </p:cNvPicPr>
          <p:nvPr/>
        </p:nvPicPr>
        <p:blipFill>
          <a:blip r:embed="rId3"/>
          <a:stretch>
            <a:fillRect/>
          </a:stretch>
        </p:blipFill>
        <p:spPr>
          <a:xfrm>
            <a:off x="7540344" y="1714151"/>
            <a:ext cx="3996531" cy="4646129"/>
          </a:xfrm>
          <a:prstGeom prst="rect">
            <a:avLst/>
          </a:prstGeom>
        </p:spPr>
      </p:pic>
      <p:sp>
        <p:nvSpPr>
          <p:cNvPr id="6" name="Slide Number Placeholder 5"/>
          <p:cNvSpPr>
            <a:spLocks noGrp="1"/>
          </p:cNvSpPr>
          <p:nvPr>
            <p:ph type="sldNum" sz="quarter" idx="12"/>
          </p:nvPr>
        </p:nvSpPr>
        <p:spPr/>
        <p:txBody>
          <a:bodyPr/>
          <a:lstStyle/>
          <a:p>
            <a:fld id="{84F90245-5E64-4AF2-99A9-FE15082BF113}" type="slidenum">
              <a:rPr lang="en-AU" smtClean="0"/>
              <a:pPr/>
              <a:t>15</a:t>
            </a:fld>
            <a:endParaRPr lang="en-A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‘materials’ do historians handle?</a:t>
            </a:r>
          </a:p>
        </p:txBody>
      </p:sp>
      <p:sp>
        <p:nvSpPr>
          <p:cNvPr id="3" name="Content Placeholder 2"/>
          <p:cNvSpPr>
            <a:spLocks noGrp="1"/>
          </p:cNvSpPr>
          <p:nvPr>
            <p:ph idx="1"/>
          </p:nvPr>
        </p:nvSpPr>
        <p:spPr>
          <a:xfrm>
            <a:off x="838200" y="1825625"/>
            <a:ext cx="5346700" cy="4308475"/>
          </a:xfrm>
        </p:spPr>
        <p:txBody>
          <a:bodyPr>
            <a:normAutofit fontScale="92500" lnSpcReduction="10000"/>
          </a:bodyPr>
          <a:lstStyle/>
          <a:p>
            <a:r>
              <a:rPr lang="en-US" dirty="0"/>
              <a:t>‘Whether it is the bones immured in the Syrian fortifications, a word whose form or use reveals a custom, a narrative written by a witness of some scene, ancient or modern, what do we really mean by </a:t>
            </a:r>
            <a:r>
              <a:rPr lang="en-US" i="1" dirty="0"/>
              <a:t>document</a:t>
            </a:r>
            <a:r>
              <a:rPr lang="en-US" dirty="0"/>
              <a:t>, if it is not a “track”, as it were – the mark, perceptible to the senses, which some phenomenon, in itself inaccessible, has left behind?’</a:t>
            </a:r>
          </a:p>
          <a:p>
            <a:pPr algn="r">
              <a:buNone/>
            </a:pPr>
            <a:endParaRPr lang="en-US" sz="2162" dirty="0"/>
          </a:p>
          <a:p>
            <a:pPr algn="r">
              <a:buNone/>
            </a:pPr>
            <a:r>
              <a:rPr lang="en-US" sz="2162" dirty="0"/>
              <a:t>(Bloch 1984: 55)</a:t>
            </a:r>
          </a:p>
        </p:txBody>
      </p:sp>
      <p:sp>
        <p:nvSpPr>
          <p:cNvPr id="4" name="Footer Placeholder 3"/>
          <p:cNvSpPr>
            <a:spLocks noGrp="1"/>
          </p:cNvSpPr>
          <p:nvPr>
            <p:ph type="ftr" sz="quarter" idx="11"/>
          </p:nvPr>
        </p:nvSpPr>
        <p:spPr/>
        <p:txBody>
          <a:bodyPr/>
          <a:lstStyle/>
          <a:p>
            <a:r>
              <a:rPr lang="en-US"/>
              <a:t>dh@monash - ATS1208</a:t>
            </a:r>
            <a:endParaRPr lang="en-AU"/>
          </a:p>
        </p:txBody>
      </p:sp>
      <p:sp>
        <p:nvSpPr>
          <p:cNvPr id="5" name="Slide Number Placeholder 4"/>
          <p:cNvSpPr>
            <a:spLocks noGrp="1"/>
          </p:cNvSpPr>
          <p:nvPr>
            <p:ph type="sldNum" sz="quarter" idx="12"/>
          </p:nvPr>
        </p:nvSpPr>
        <p:spPr/>
        <p:txBody>
          <a:bodyPr/>
          <a:lstStyle/>
          <a:p>
            <a:fld id="{84F90245-5E64-4AF2-99A9-FE15082BF113}" type="slidenum">
              <a:rPr lang="en-AU" smtClean="0"/>
              <a:pPr/>
              <a:t>16</a:t>
            </a:fld>
            <a:endParaRPr lang="en-AU"/>
          </a:p>
        </p:txBody>
      </p:sp>
      <p:pic>
        <p:nvPicPr>
          <p:cNvPr id="7" name="Picture 6" descr="Du_Fu.jpg"/>
          <p:cNvPicPr>
            <a:picLocks noChangeAspect="1"/>
          </p:cNvPicPr>
          <p:nvPr/>
        </p:nvPicPr>
        <p:blipFill>
          <a:blip r:embed="rId3"/>
          <a:stretch>
            <a:fillRect/>
          </a:stretch>
        </p:blipFill>
        <p:spPr>
          <a:xfrm>
            <a:off x="7918469" y="1633539"/>
            <a:ext cx="2949556" cy="42846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47474" cy="1325563"/>
          </a:xfrm>
        </p:spPr>
        <p:txBody>
          <a:bodyPr/>
          <a:lstStyle/>
          <a:p>
            <a:r>
              <a:rPr lang="en-US" dirty="0"/>
              <a:t>The humanities already have technologies</a:t>
            </a:r>
          </a:p>
        </p:txBody>
      </p:sp>
      <p:sp>
        <p:nvSpPr>
          <p:cNvPr id="3" name="Content Placeholder 2"/>
          <p:cNvSpPr>
            <a:spLocks noGrp="1"/>
          </p:cNvSpPr>
          <p:nvPr>
            <p:ph idx="1"/>
          </p:nvPr>
        </p:nvSpPr>
        <p:spPr>
          <a:xfrm>
            <a:off x="838200" y="1825625"/>
            <a:ext cx="6195902" cy="4328592"/>
          </a:xfrm>
        </p:spPr>
        <p:txBody>
          <a:bodyPr>
            <a:normAutofit/>
          </a:bodyPr>
          <a:lstStyle/>
          <a:p>
            <a:r>
              <a:rPr lang="en-AU" dirty="0"/>
              <a:t>‘Traditionally, humanities scholars have used narrative to construct the portrait that furthers this objective. Narrative encourages the interweaving of evidentiary threads and permits the scholar to qualify, highlight, or subdue any thread or set of them—to use emphasis, nuance, and other literary devices to achieve the complex construction of past worlds’</a:t>
            </a:r>
            <a:endParaRPr lang="en-US" dirty="0"/>
          </a:p>
        </p:txBody>
      </p:sp>
      <p:sp>
        <p:nvSpPr>
          <p:cNvPr id="4" name="Footer Placeholder 3"/>
          <p:cNvSpPr>
            <a:spLocks noGrp="1"/>
          </p:cNvSpPr>
          <p:nvPr>
            <p:ph type="ftr" sz="quarter" idx="11"/>
          </p:nvPr>
        </p:nvSpPr>
        <p:spPr/>
        <p:txBody>
          <a:bodyPr/>
          <a:lstStyle/>
          <a:p>
            <a:r>
              <a:rPr lang="en-US"/>
              <a:t>dh@monash - ATS1208</a:t>
            </a:r>
            <a:endParaRPr lang="en-AU"/>
          </a:p>
        </p:txBody>
      </p:sp>
      <p:pic>
        <p:nvPicPr>
          <p:cNvPr id="5" name="Picture 4" descr="8509897682_03c5e53a37_b.jpg"/>
          <p:cNvPicPr>
            <a:picLocks noChangeAspect="1"/>
          </p:cNvPicPr>
          <p:nvPr/>
        </p:nvPicPr>
        <p:blipFill>
          <a:blip r:embed="rId3"/>
          <a:stretch>
            <a:fillRect/>
          </a:stretch>
        </p:blipFill>
        <p:spPr>
          <a:xfrm>
            <a:off x="7984417" y="1803478"/>
            <a:ext cx="3096765" cy="2056111"/>
          </a:xfrm>
          <a:prstGeom prst="rect">
            <a:avLst/>
          </a:prstGeom>
        </p:spPr>
      </p:pic>
      <p:pic>
        <p:nvPicPr>
          <p:cNvPr id="6" name="Picture 5" descr="hatje-cantz.jpg"/>
          <p:cNvPicPr>
            <a:picLocks noChangeAspect="1"/>
          </p:cNvPicPr>
          <p:nvPr/>
        </p:nvPicPr>
        <p:blipFill>
          <a:blip r:embed="rId4"/>
          <a:stretch>
            <a:fillRect/>
          </a:stretch>
        </p:blipFill>
        <p:spPr>
          <a:xfrm>
            <a:off x="7984416" y="3857094"/>
            <a:ext cx="3108507" cy="2206656"/>
          </a:xfrm>
          <a:prstGeom prst="rect">
            <a:avLst/>
          </a:prstGeom>
        </p:spPr>
      </p:pic>
      <p:sp>
        <p:nvSpPr>
          <p:cNvPr id="7" name="Slide Number Placeholder 6"/>
          <p:cNvSpPr>
            <a:spLocks noGrp="1"/>
          </p:cNvSpPr>
          <p:nvPr>
            <p:ph type="sldNum" sz="quarter" idx="12"/>
          </p:nvPr>
        </p:nvSpPr>
        <p:spPr/>
        <p:txBody>
          <a:bodyPr/>
          <a:lstStyle/>
          <a:p>
            <a:fld id="{84F90245-5E64-4AF2-99A9-FE15082BF113}" type="slidenum">
              <a:rPr lang="en-AU" smtClean="0"/>
              <a:pPr/>
              <a:t>17</a:t>
            </a:fld>
            <a:endParaRPr lang="en-A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94185" cy="1325563"/>
          </a:xfrm>
        </p:spPr>
        <p:txBody>
          <a:bodyPr/>
          <a:lstStyle/>
          <a:p>
            <a:r>
              <a:rPr lang="en-US" dirty="0"/>
              <a:t>The humanities already have technologies</a:t>
            </a:r>
          </a:p>
        </p:txBody>
      </p:sp>
      <p:sp>
        <p:nvSpPr>
          <p:cNvPr id="3" name="Content Placeholder 2"/>
          <p:cNvSpPr>
            <a:spLocks noGrp="1"/>
          </p:cNvSpPr>
          <p:nvPr>
            <p:ph idx="1"/>
          </p:nvPr>
        </p:nvSpPr>
        <p:spPr>
          <a:xfrm>
            <a:off x="838200" y="1825626"/>
            <a:ext cx="4961382" cy="4310830"/>
          </a:xfrm>
        </p:spPr>
        <p:txBody>
          <a:bodyPr/>
          <a:lstStyle/>
          <a:p>
            <a:r>
              <a:rPr lang="en-AU" dirty="0"/>
              <a:t>‘All of these elements—interdependency, narrative, and nuance, among others—predispose the humanists to look askance at any method or tool that appears to reduce complex events to simple schemes’ </a:t>
            </a:r>
          </a:p>
          <a:p>
            <a:pPr algn="r">
              <a:buNone/>
            </a:pPr>
            <a:r>
              <a:rPr lang="en-AU" sz="2000" dirty="0"/>
              <a:t>(</a:t>
            </a:r>
            <a:r>
              <a:rPr lang="en-AU" sz="2000" dirty="0" err="1"/>
              <a:t>Bodenhamer</a:t>
            </a:r>
            <a:r>
              <a:rPr lang="en-AU" sz="2000" dirty="0"/>
              <a:t> et al. 2010: xiii)</a:t>
            </a:r>
            <a:endParaRPr lang="en-US" sz="2000" dirty="0"/>
          </a:p>
        </p:txBody>
      </p:sp>
      <p:sp>
        <p:nvSpPr>
          <p:cNvPr id="4" name="Footer Placeholder 3"/>
          <p:cNvSpPr>
            <a:spLocks noGrp="1"/>
          </p:cNvSpPr>
          <p:nvPr>
            <p:ph type="ftr" sz="quarter" idx="11"/>
          </p:nvPr>
        </p:nvSpPr>
        <p:spPr/>
        <p:txBody>
          <a:bodyPr/>
          <a:lstStyle/>
          <a:p>
            <a:r>
              <a:rPr lang="en-US"/>
              <a:t>dh@monash - ATS1208</a:t>
            </a:r>
            <a:endParaRPr lang="en-AU"/>
          </a:p>
        </p:txBody>
      </p:sp>
      <p:pic>
        <p:nvPicPr>
          <p:cNvPr id="5" name="Picture 4" descr="Screen Shot 2018-02-26 at 4.36.42 PM.png"/>
          <p:cNvPicPr>
            <a:picLocks noChangeAspect="1"/>
          </p:cNvPicPr>
          <p:nvPr/>
        </p:nvPicPr>
        <p:blipFill>
          <a:blip r:embed="rId3"/>
          <a:stretch>
            <a:fillRect/>
          </a:stretch>
        </p:blipFill>
        <p:spPr>
          <a:xfrm>
            <a:off x="6778665" y="1740587"/>
            <a:ext cx="4706252" cy="4166190"/>
          </a:xfrm>
          <a:prstGeom prst="rect">
            <a:avLst/>
          </a:prstGeom>
        </p:spPr>
      </p:pic>
      <p:sp>
        <p:nvSpPr>
          <p:cNvPr id="6" name="Slide Number Placeholder 5"/>
          <p:cNvSpPr>
            <a:spLocks noGrp="1"/>
          </p:cNvSpPr>
          <p:nvPr>
            <p:ph type="sldNum" sz="quarter" idx="12"/>
          </p:nvPr>
        </p:nvSpPr>
        <p:spPr/>
        <p:txBody>
          <a:bodyPr/>
          <a:lstStyle/>
          <a:p>
            <a:fld id="{84F90245-5E64-4AF2-99A9-FE15082BF113}" type="slidenum">
              <a:rPr lang="en-AU" smtClean="0"/>
              <a:pPr/>
              <a:t>18</a:t>
            </a:fld>
            <a:endParaRPr lang="en-A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they still relevant today?</a:t>
            </a:r>
          </a:p>
        </p:txBody>
      </p:sp>
      <p:sp>
        <p:nvSpPr>
          <p:cNvPr id="3" name="Content Placeholder 2"/>
          <p:cNvSpPr>
            <a:spLocks noGrp="1"/>
          </p:cNvSpPr>
          <p:nvPr>
            <p:ph idx="1"/>
          </p:nvPr>
        </p:nvSpPr>
        <p:spPr>
          <a:xfrm>
            <a:off x="838200" y="1825625"/>
            <a:ext cx="5139011" cy="4337472"/>
          </a:xfrm>
        </p:spPr>
        <p:txBody>
          <a:bodyPr>
            <a:normAutofit fontScale="85000" lnSpcReduction="10000"/>
          </a:bodyPr>
          <a:lstStyle/>
          <a:p>
            <a:r>
              <a:rPr lang="en-US" dirty="0"/>
              <a:t>‘To an ever greater degree the work of art reproduced becomes the work of art designed for reproducibility. From a photographic negative, for example, one can make any number of prints; to ask for the “authentic” print makes no sense. But the instant the criterion of authenticity ceases to be applicable to artistic production, the total function of art is reversed’</a:t>
            </a:r>
          </a:p>
          <a:p>
            <a:endParaRPr lang="en-US" dirty="0"/>
          </a:p>
          <a:p>
            <a:pPr algn="r">
              <a:buNone/>
            </a:pPr>
            <a:r>
              <a:rPr lang="en-US" sz="2118" dirty="0"/>
              <a:t>(Benjamin 1936)</a:t>
            </a:r>
            <a:r>
              <a:rPr lang="en-AU" sz="2118" dirty="0"/>
              <a:t> </a:t>
            </a:r>
            <a:endParaRPr lang="en-US" sz="2118" dirty="0"/>
          </a:p>
        </p:txBody>
      </p:sp>
      <p:sp>
        <p:nvSpPr>
          <p:cNvPr id="4" name="Footer Placeholder 3"/>
          <p:cNvSpPr>
            <a:spLocks noGrp="1"/>
          </p:cNvSpPr>
          <p:nvPr>
            <p:ph type="ftr" sz="quarter" idx="11"/>
          </p:nvPr>
        </p:nvSpPr>
        <p:spPr/>
        <p:txBody>
          <a:bodyPr/>
          <a:lstStyle/>
          <a:p>
            <a:r>
              <a:rPr lang="en-US"/>
              <a:t>dh@monash - ATS1208</a:t>
            </a:r>
            <a:endParaRPr lang="en-AU"/>
          </a:p>
        </p:txBody>
      </p:sp>
      <p:pic>
        <p:nvPicPr>
          <p:cNvPr id="5" name="Picture 4" descr="hb_2001.474.jpg"/>
          <p:cNvPicPr>
            <a:picLocks noChangeAspect="1"/>
          </p:cNvPicPr>
          <p:nvPr/>
        </p:nvPicPr>
        <p:blipFill>
          <a:blip r:embed="rId3"/>
          <a:stretch>
            <a:fillRect/>
          </a:stretch>
        </p:blipFill>
        <p:spPr>
          <a:xfrm>
            <a:off x="7025222" y="1556464"/>
            <a:ext cx="4705930" cy="4847310"/>
          </a:xfrm>
          <a:prstGeom prst="rect">
            <a:avLst/>
          </a:prstGeom>
        </p:spPr>
      </p:pic>
      <p:sp>
        <p:nvSpPr>
          <p:cNvPr id="6" name="Slide Number Placeholder 5"/>
          <p:cNvSpPr>
            <a:spLocks noGrp="1"/>
          </p:cNvSpPr>
          <p:nvPr>
            <p:ph type="sldNum" sz="quarter" idx="12"/>
          </p:nvPr>
        </p:nvSpPr>
        <p:spPr/>
        <p:txBody>
          <a:bodyPr/>
          <a:lstStyle/>
          <a:p>
            <a:fld id="{84F90245-5E64-4AF2-99A9-FE15082BF113}" type="slidenum">
              <a:rPr lang="en-AU" smtClean="0"/>
              <a:pPr/>
              <a:t>19</a:t>
            </a:fld>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t>
            </a:r>
            <a:r>
              <a:rPr lang="en-US" dirty="0" err="1"/>
              <a:t>lectorial</a:t>
            </a:r>
            <a:endParaRPr lang="en-US" dirty="0"/>
          </a:p>
        </p:txBody>
      </p:sp>
      <p:sp>
        <p:nvSpPr>
          <p:cNvPr id="3" name="Content Placeholder 2"/>
          <p:cNvSpPr>
            <a:spLocks noGrp="1"/>
          </p:cNvSpPr>
          <p:nvPr>
            <p:ph idx="1"/>
          </p:nvPr>
        </p:nvSpPr>
        <p:spPr>
          <a:xfrm>
            <a:off x="838200" y="2016125"/>
            <a:ext cx="6083300" cy="4270375"/>
          </a:xfrm>
        </p:spPr>
        <p:txBody>
          <a:bodyPr>
            <a:normAutofit/>
          </a:bodyPr>
          <a:lstStyle/>
          <a:p>
            <a:r>
              <a:rPr lang="en-US" dirty="0"/>
              <a:t>Humanities as a particular approach to education</a:t>
            </a:r>
          </a:p>
          <a:p>
            <a:r>
              <a:rPr lang="en-US" dirty="0"/>
              <a:t>The relationship between ‘the sciences’ and ‘the humanities’</a:t>
            </a:r>
          </a:p>
          <a:p>
            <a:r>
              <a:rPr lang="en-US" dirty="0"/>
              <a:t>The technologies and tools of ‘the humanities’ </a:t>
            </a:r>
          </a:p>
          <a:p>
            <a:r>
              <a:rPr lang="en-US" dirty="0"/>
              <a:t>What are ‘the humanities’ heading today?</a:t>
            </a:r>
          </a:p>
        </p:txBody>
      </p:sp>
      <p:sp>
        <p:nvSpPr>
          <p:cNvPr id="4" name="Footer Placeholder 3"/>
          <p:cNvSpPr>
            <a:spLocks noGrp="1"/>
          </p:cNvSpPr>
          <p:nvPr>
            <p:ph type="ftr" sz="quarter" idx="11"/>
          </p:nvPr>
        </p:nvSpPr>
        <p:spPr/>
        <p:txBody>
          <a:bodyPr/>
          <a:lstStyle/>
          <a:p>
            <a:r>
              <a:rPr lang="en-US"/>
              <a:t>dh@monash - ATS1208</a:t>
            </a:r>
            <a:endParaRPr lang="en-AU"/>
          </a:p>
        </p:txBody>
      </p:sp>
      <p:pic>
        <p:nvPicPr>
          <p:cNvPr id="5" name="Picture 4" descr="Humanities_1.jpg"/>
          <p:cNvPicPr>
            <a:picLocks noChangeAspect="1"/>
          </p:cNvPicPr>
          <p:nvPr/>
        </p:nvPicPr>
        <p:blipFill>
          <a:blip r:embed="rId3"/>
          <a:stretch>
            <a:fillRect/>
          </a:stretch>
        </p:blipFill>
        <p:spPr>
          <a:xfrm>
            <a:off x="7871295" y="1866900"/>
            <a:ext cx="3187230" cy="4064000"/>
          </a:xfrm>
          <a:prstGeom prst="rect">
            <a:avLst/>
          </a:prstGeom>
        </p:spPr>
      </p:pic>
      <p:sp>
        <p:nvSpPr>
          <p:cNvPr id="6" name="Slide Number Placeholder 5"/>
          <p:cNvSpPr>
            <a:spLocks noGrp="1"/>
          </p:cNvSpPr>
          <p:nvPr>
            <p:ph type="sldNum" sz="quarter" idx="12"/>
          </p:nvPr>
        </p:nvSpPr>
        <p:spPr/>
        <p:txBody>
          <a:bodyPr/>
          <a:lstStyle/>
          <a:p>
            <a:fld id="{84F90245-5E64-4AF2-99A9-FE15082BF113}" type="slidenum">
              <a:rPr lang="en-AU" smtClean="0"/>
              <a:pPr/>
              <a:t>2</a:t>
            </a:fld>
            <a:endParaRPr lang="en-A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US" dirty="0"/>
              <a:t>So are ‘the humanities’ in crisis today?</a:t>
            </a:r>
          </a:p>
        </p:txBody>
      </p:sp>
      <p:sp>
        <p:nvSpPr>
          <p:cNvPr id="3" name="Content Placeholder 2"/>
          <p:cNvSpPr>
            <a:spLocks noGrp="1"/>
          </p:cNvSpPr>
          <p:nvPr>
            <p:ph idx="1"/>
          </p:nvPr>
        </p:nvSpPr>
        <p:spPr>
          <a:xfrm>
            <a:off x="838200" y="1825625"/>
            <a:ext cx="5289995" cy="4337472"/>
          </a:xfrm>
        </p:spPr>
        <p:txBody>
          <a:bodyPr>
            <a:normAutofit/>
          </a:bodyPr>
          <a:lstStyle/>
          <a:p>
            <a:r>
              <a:rPr lang="en-US" dirty="0"/>
              <a:t>‘</a:t>
            </a:r>
            <a:r>
              <a:rPr lang="en-AU" dirty="0"/>
              <a:t>The humanities in modern times </a:t>
            </a:r>
            <a:r>
              <a:rPr lang="en-US" dirty="0"/>
              <a:t>… </a:t>
            </a:r>
            <a:r>
              <a:rPr lang="en-AU" dirty="0"/>
              <a:t>have developed a close alliance with writing and print. Writing and print are here to stay and will certainly amount to even more in the future than in the past, but … they are now interwoven with newer media—radio, television, the cinema, and other devices—with which they interact and which transform them </a:t>
            </a:r>
            <a:r>
              <a:rPr lang="en-US" dirty="0"/>
              <a:t>…</a:t>
            </a:r>
            <a:r>
              <a:rPr lang="en-AU" dirty="0"/>
              <a:t>’</a:t>
            </a:r>
            <a:endParaRPr lang="en-US" dirty="0"/>
          </a:p>
        </p:txBody>
      </p:sp>
      <p:sp>
        <p:nvSpPr>
          <p:cNvPr id="4" name="Footer Placeholder 3"/>
          <p:cNvSpPr>
            <a:spLocks noGrp="1"/>
          </p:cNvSpPr>
          <p:nvPr>
            <p:ph type="ftr" sz="quarter" idx="11"/>
          </p:nvPr>
        </p:nvSpPr>
        <p:spPr/>
        <p:txBody>
          <a:bodyPr/>
          <a:lstStyle/>
          <a:p>
            <a:r>
              <a:rPr lang="en-US"/>
              <a:t>dh@monash - ATS1208</a:t>
            </a:r>
            <a:endParaRPr lang="en-AU"/>
          </a:p>
        </p:txBody>
      </p:sp>
      <p:pic>
        <p:nvPicPr>
          <p:cNvPr id="5" name="Picture 4" descr="crazy-writers-block.jpg"/>
          <p:cNvPicPr>
            <a:picLocks noChangeAspect="1"/>
          </p:cNvPicPr>
          <p:nvPr/>
        </p:nvPicPr>
        <p:blipFill>
          <a:blip r:embed="rId3"/>
          <a:stretch>
            <a:fillRect/>
          </a:stretch>
        </p:blipFill>
        <p:spPr>
          <a:xfrm>
            <a:off x="6590349" y="2049713"/>
            <a:ext cx="4963520" cy="3722640"/>
          </a:xfrm>
          <a:prstGeom prst="rect">
            <a:avLst/>
          </a:prstGeom>
        </p:spPr>
      </p:pic>
      <p:sp>
        <p:nvSpPr>
          <p:cNvPr id="6" name="Slide Number Placeholder 5"/>
          <p:cNvSpPr>
            <a:spLocks noGrp="1"/>
          </p:cNvSpPr>
          <p:nvPr>
            <p:ph type="sldNum" sz="quarter" idx="12"/>
          </p:nvPr>
        </p:nvSpPr>
        <p:spPr/>
        <p:txBody>
          <a:bodyPr/>
          <a:lstStyle/>
          <a:p>
            <a:fld id="{84F90245-5E64-4AF2-99A9-FE15082BF113}" type="slidenum">
              <a:rPr lang="en-AU" smtClean="0"/>
              <a:pPr/>
              <a:t>20</a:t>
            </a:fld>
            <a:endParaRPr lang="en-A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are they </a:t>
            </a:r>
            <a:r>
              <a:rPr lang="en-US" i="1" dirty="0"/>
              <a:t>always</a:t>
            </a:r>
            <a:r>
              <a:rPr lang="en-US" dirty="0"/>
              <a:t> in crisis?</a:t>
            </a:r>
          </a:p>
        </p:txBody>
      </p:sp>
      <p:sp>
        <p:nvSpPr>
          <p:cNvPr id="3" name="Content Placeholder 2"/>
          <p:cNvSpPr>
            <a:spLocks noGrp="1"/>
          </p:cNvSpPr>
          <p:nvPr>
            <p:ph idx="1"/>
          </p:nvPr>
        </p:nvSpPr>
        <p:spPr>
          <a:xfrm>
            <a:off x="838200" y="1825625"/>
            <a:ext cx="5307758" cy="4346353"/>
          </a:xfrm>
        </p:spPr>
        <p:txBody>
          <a:bodyPr>
            <a:normAutofit lnSpcReduction="10000"/>
          </a:bodyPr>
          <a:lstStyle/>
          <a:p>
            <a:r>
              <a:rPr lang="en-US" dirty="0"/>
              <a:t>‘The humanities are certainly in an unsatisfactory state, but are also probably better off than at any time before in history. For, if they are alive, the humanities are always in a state of crisis. Man’s [sic] life is one of crises, and the humanities do not stand outside man's life but live within it. The unchallenged life is not worth living’</a:t>
            </a:r>
          </a:p>
          <a:p>
            <a:pPr algn="r">
              <a:buNone/>
            </a:pPr>
            <a:r>
              <a:rPr lang="en-US" sz="2000" dirty="0"/>
              <a:t>(</a:t>
            </a:r>
            <a:r>
              <a:rPr lang="en-US" sz="2000" dirty="0" err="1"/>
              <a:t>Ong</a:t>
            </a:r>
            <a:r>
              <a:rPr lang="en-US" sz="2000" dirty="0"/>
              <a:t> 1971: 21-2)</a:t>
            </a:r>
          </a:p>
        </p:txBody>
      </p:sp>
      <p:sp>
        <p:nvSpPr>
          <p:cNvPr id="4" name="Footer Placeholder 3"/>
          <p:cNvSpPr>
            <a:spLocks noGrp="1"/>
          </p:cNvSpPr>
          <p:nvPr>
            <p:ph type="ftr" sz="quarter" idx="11"/>
          </p:nvPr>
        </p:nvSpPr>
        <p:spPr/>
        <p:txBody>
          <a:bodyPr/>
          <a:lstStyle/>
          <a:p>
            <a:r>
              <a:rPr lang="en-US"/>
              <a:t>dh@monash - ATS1208</a:t>
            </a:r>
            <a:endParaRPr lang="en-AU"/>
          </a:p>
        </p:txBody>
      </p:sp>
      <p:pic>
        <p:nvPicPr>
          <p:cNvPr id="5" name="Picture 4" descr="crisis_6-1.png"/>
          <p:cNvPicPr>
            <a:picLocks noChangeAspect="1"/>
          </p:cNvPicPr>
          <p:nvPr/>
        </p:nvPicPr>
        <p:blipFill>
          <a:blip r:embed="rId3"/>
          <a:stretch>
            <a:fillRect/>
          </a:stretch>
        </p:blipFill>
        <p:spPr>
          <a:xfrm>
            <a:off x="6945288" y="1959146"/>
            <a:ext cx="4623426" cy="3369179"/>
          </a:xfrm>
          <a:prstGeom prst="rect">
            <a:avLst/>
          </a:prstGeom>
        </p:spPr>
      </p:pic>
      <p:sp>
        <p:nvSpPr>
          <p:cNvPr id="6" name="Slide Number Placeholder 5"/>
          <p:cNvSpPr>
            <a:spLocks noGrp="1"/>
          </p:cNvSpPr>
          <p:nvPr>
            <p:ph type="sldNum" sz="quarter" idx="12"/>
          </p:nvPr>
        </p:nvSpPr>
        <p:spPr/>
        <p:txBody>
          <a:bodyPr/>
          <a:lstStyle/>
          <a:p>
            <a:fld id="{84F90245-5E64-4AF2-99A9-FE15082BF113}" type="slidenum">
              <a:rPr lang="en-AU" smtClean="0"/>
              <a:pPr/>
              <a:t>21</a:t>
            </a:fld>
            <a:endParaRPr lang="en-A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494C43-B4AC-4D0D-BD56-BC63FE68B3F2}"/>
              </a:ext>
            </a:extLst>
          </p:cNvPr>
          <p:cNvSpPr>
            <a:spLocks noGrp="1"/>
          </p:cNvSpPr>
          <p:nvPr>
            <p:ph type="title"/>
          </p:nvPr>
        </p:nvSpPr>
        <p:spPr/>
        <p:txBody>
          <a:bodyPr/>
          <a:lstStyle/>
          <a:p>
            <a:r>
              <a:rPr lang="en-AU" dirty="0"/>
              <a:t>Further reading</a:t>
            </a:r>
          </a:p>
        </p:txBody>
      </p:sp>
      <p:sp>
        <p:nvSpPr>
          <p:cNvPr id="6" name="Content Placeholder 5">
            <a:extLst>
              <a:ext uri="{FF2B5EF4-FFF2-40B4-BE49-F238E27FC236}">
                <a16:creationId xmlns:a16="http://schemas.microsoft.com/office/drawing/2014/main" id="{4CF85EA9-C635-42C5-9212-A0B440B34428}"/>
              </a:ext>
            </a:extLst>
          </p:cNvPr>
          <p:cNvSpPr>
            <a:spLocks noGrp="1"/>
          </p:cNvSpPr>
          <p:nvPr>
            <p:ph idx="1"/>
          </p:nvPr>
        </p:nvSpPr>
        <p:spPr>
          <a:xfrm>
            <a:off x="838200" y="1431924"/>
            <a:ext cx="11353800" cy="4587876"/>
          </a:xfrm>
        </p:spPr>
        <p:txBody>
          <a:bodyPr>
            <a:noAutofit/>
          </a:bodyPr>
          <a:lstStyle/>
          <a:p>
            <a:pPr>
              <a:buNone/>
            </a:pPr>
            <a:r>
              <a:rPr lang="en-AU" sz="1400" dirty="0"/>
              <a:t>F. Bacon (1605) </a:t>
            </a:r>
            <a:r>
              <a:rPr lang="en-AU" sz="1400" i="1" dirty="0"/>
              <a:t>The advancement of learning</a:t>
            </a:r>
            <a:r>
              <a:rPr lang="en-AU" sz="1400" dirty="0"/>
              <a:t>. Retrieved from </a:t>
            </a:r>
            <a:r>
              <a:rPr lang="en-US" sz="1400" dirty="0">
                <a:hlinkClick r:id="rId3"/>
              </a:rPr>
              <a:t>http://www.philosophy-index.com/bacon/advancement-learning/ii-v.php</a:t>
            </a:r>
            <a:endParaRPr lang="en-AU" sz="1400" dirty="0"/>
          </a:p>
          <a:p>
            <a:pPr>
              <a:buNone/>
            </a:pPr>
            <a:r>
              <a:rPr lang="en-AU" sz="1400" dirty="0"/>
              <a:t>W. Benjamin (1936) ‘</a:t>
            </a:r>
            <a:r>
              <a:rPr lang="en-US" sz="1400" dirty="0"/>
              <a:t>The work of art in the age of mechanical reproduction’. </a:t>
            </a:r>
            <a:r>
              <a:rPr lang="en-AU" sz="1400" dirty="0"/>
              <a:t>Retrieved from </a:t>
            </a:r>
            <a:r>
              <a:rPr lang="en-US" sz="1400" dirty="0">
                <a:hlinkClick r:id="rId4"/>
              </a:rPr>
              <a:t>https://www.marxists.org/reference/subject/philosophy/works/ge/benjamin.htm</a:t>
            </a:r>
            <a:endParaRPr lang="en-US" sz="1400" dirty="0"/>
          </a:p>
          <a:p>
            <a:pPr>
              <a:buNone/>
            </a:pPr>
            <a:r>
              <a:rPr lang="en-US" sz="1400" dirty="0"/>
              <a:t>M. Bloch (1984) </a:t>
            </a:r>
            <a:r>
              <a:rPr lang="en-US" sz="1400" i="1" dirty="0"/>
              <a:t>The historian’s craft</a:t>
            </a:r>
            <a:r>
              <a:rPr lang="en-US" sz="1400" dirty="0"/>
              <a:t>. Manchester: Manchester University Press.</a:t>
            </a:r>
            <a:endParaRPr lang="en-AU" sz="1400" dirty="0"/>
          </a:p>
          <a:p>
            <a:pPr>
              <a:buNone/>
            </a:pPr>
            <a:r>
              <a:rPr lang="en-AU" sz="1400" dirty="0"/>
              <a:t>D. </a:t>
            </a:r>
            <a:r>
              <a:rPr lang="en-AU" sz="1400" dirty="0" err="1"/>
              <a:t>Bodenhamer</a:t>
            </a:r>
            <a:r>
              <a:rPr lang="en-AU" sz="1400" dirty="0"/>
              <a:t>, J. Corrigan &amp; T. Harris (2010) </a:t>
            </a:r>
            <a:r>
              <a:rPr lang="en-AU" sz="1400" i="1" dirty="0"/>
              <a:t>The spatial humanities: GIS and the future of humanities scholarship</a:t>
            </a:r>
            <a:r>
              <a:rPr lang="en-AU" sz="1400" dirty="0"/>
              <a:t>. Bloomington: Indiana University Press. </a:t>
            </a:r>
          </a:p>
          <a:p>
            <a:pPr>
              <a:buNone/>
            </a:pPr>
            <a:r>
              <a:rPr lang="en-AU" sz="1400" dirty="0"/>
              <a:t>S. Bologna (2004) ‘The social reality of knowledge workers’. Paper presented to the Humanities Conference, Prato, 20-22 July. Retrieved from </a:t>
            </a:r>
            <a:r>
              <a:rPr lang="en-US" sz="1400" dirty="0">
                <a:hlinkClick r:id="rId5"/>
              </a:rPr>
              <a:t>www.lumhi.net%2FTESTI%2520collegati%2FS_Bologna%2FPratofulltext.doc</a:t>
            </a:r>
            <a:endParaRPr lang="en-AU" sz="1400" dirty="0"/>
          </a:p>
          <a:p>
            <a:pPr>
              <a:buNone/>
            </a:pPr>
            <a:r>
              <a:rPr lang="en-AU" sz="1400" dirty="0"/>
              <a:t>S. </a:t>
            </a:r>
            <a:r>
              <a:rPr lang="en-AU" sz="1400" dirty="0" err="1"/>
              <a:t>Collini</a:t>
            </a:r>
            <a:r>
              <a:rPr lang="en-AU" sz="1400" dirty="0"/>
              <a:t> (2015) ‘Seeing a specialist: The humanities as academic discipline’, </a:t>
            </a:r>
            <a:r>
              <a:rPr lang="en-AU" sz="1400" i="1" dirty="0"/>
              <a:t>Past and Present </a:t>
            </a:r>
            <a:r>
              <a:rPr lang="en-AU" sz="1400" dirty="0"/>
              <a:t>229.</a:t>
            </a:r>
          </a:p>
          <a:p>
            <a:pPr>
              <a:buNone/>
            </a:pPr>
            <a:r>
              <a:rPr lang="en-AU" sz="1400" dirty="0"/>
              <a:t>P. </a:t>
            </a:r>
            <a:r>
              <a:rPr lang="en-AU" sz="1400" dirty="0" err="1"/>
              <a:t>Drucker</a:t>
            </a:r>
            <a:r>
              <a:rPr lang="en-AU" sz="1400" dirty="0"/>
              <a:t> (2012) </a:t>
            </a:r>
            <a:r>
              <a:rPr lang="en-AU" sz="1400" i="1" dirty="0"/>
              <a:t>Managing in a time of great change</a:t>
            </a:r>
            <a:r>
              <a:rPr lang="en-AU" sz="1400" dirty="0"/>
              <a:t>. London: </a:t>
            </a:r>
            <a:r>
              <a:rPr lang="en-AU" sz="1400" dirty="0" err="1"/>
              <a:t>Routledge</a:t>
            </a:r>
            <a:r>
              <a:rPr lang="en-AU" sz="1400" dirty="0"/>
              <a:t>.</a:t>
            </a:r>
          </a:p>
          <a:p>
            <a:pPr>
              <a:buNone/>
            </a:pPr>
            <a:r>
              <a:rPr lang="en-AU" sz="1400" dirty="0"/>
              <a:t>Federation University Australia (2017) ‘Faculty of Education and the Arts’. Retrieved from </a:t>
            </a:r>
            <a:r>
              <a:rPr lang="en-US" sz="1400" dirty="0">
                <a:hlinkClick r:id="rId6"/>
              </a:rPr>
              <a:t>https://federation.edu.au/faculties-and-schools/faculty-of-education-and-arts/areas-of-study/humanities-and-social-sciences</a:t>
            </a:r>
            <a:r>
              <a:rPr lang="en-US" sz="1400" dirty="0"/>
              <a:t> </a:t>
            </a:r>
            <a:endParaRPr lang="en-AU" sz="1400" dirty="0"/>
          </a:p>
          <a:p>
            <a:pPr>
              <a:buNone/>
            </a:pPr>
            <a:r>
              <a:rPr lang="en-AU" sz="1400" dirty="0"/>
              <a:t>J. </a:t>
            </a:r>
            <a:r>
              <a:rPr lang="en-AU" sz="1400" dirty="0" err="1"/>
              <a:t>Giedymin</a:t>
            </a:r>
            <a:r>
              <a:rPr lang="en-AU" sz="1400" dirty="0"/>
              <a:t> (1975) ‘</a:t>
            </a:r>
            <a:r>
              <a:rPr lang="en-US" sz="1400" dirty="0" err="1"/>
              <a:t>Antipositivism</a:t>
            </a:r>
            <a:r>
              <a:rPr lang="en-US" sz="1400" dirty="0"/>
              <a:t> in Contemporary Philosophy of Social Science and Humanities’, </a:t>
            </a:r>
            <a:r>
              <a:rPr lang="en-US" sz="1400" i="1" dirty="0"/>
              <a:t>The British Journal for the Philosophy of Science</a:t>
            </a:r>
            <a:r>
              <a:rPr lang="en-US" sz="1400" dirty="0"/>
              <a:t>, 26/4.</a:t>
            </a:r>
            <a:endParaRPr lang="en-AU" sz="1400" dirty="0"/>
          </a:p>
          <a:p>
            <a:pPr>
              <a:buNone/>
            </a:pPr>
            <a:r>
              <a:rPr lang="en-AU" sz="1400" dirty="0"/>
              <a:t>C. </a:t>
            </a:r>
            <a:r>
              <a:rPr lang="en-AU" sz="1400" dirty="0" err="1"/>
              <a:t>Ginzburg</a:t>
            </a:r>
            <a:r>
              <a:rPr lang="en-AU" sz="1400" dirty="0"/>
              <a:t> (1990) ‘</a:t>
            </a:r>
            <a:r>
              <a:rPr lang="en-AU" sz="1400" dirty="0" err="1"/>
              <a:t>Morelli</a:t>
            </a:r>
            <a:r>
              <a:rPr lang="en-AU" sz="1400" dirty="0"/>
              <a:t>, Freud and Sherlock Holmes: Clues and scientific method’, </a:t>
            </a:r>
            <a:r>
              <a:rPr lang="en-AU" sz="1400" i="1" dirty="0"/>
              <a:t>History Workshop Journal </a:t>
            </a:r>
            <a:r>
              <a:rPr lang="en-AU" sz="1400" dirty="0"/>
              <a:t>9, Spring. </a:t>
            </a:r>
          </a:p>
          <a:p>
            <a:pPr marL="514350" indent="-514350">
              <a:buNone/>
            </a:pPr>
            <a:r>
              <a:rPr lang="en-AU" sz="1400" dirty="0"/>
              <a:t>I. McNeely &amp; L. </a:t>
            </a:r>
            <a:r>
              <a:rPr lang="en-AU" sz="1400" dirty="0" err="1"/>
              <a:t>Wolverton</a:t>
            </a:r>
            <a:r>
              <a:rPr lang="en-AU" sz="1400" dirty="0"/>
              <a:t> (2008) </a:t>
            </a:r>
            <a:r>
              <a:rPr lang="en-US" sz="1400" i="1" dirty="0"/>
              <a:t>Reinventing knowledge: from Alexandria to the Internet</a:t>
            </a:r>
            <a:r>
              <a:rPr lang="en-US" sz="1400" dirty="0"/>
              <a:t>. New York: Norton.</a:t>
            </a:r>
          </a:p>
          <a:p>
            <a:pPr marL="514350" indent="-514350">
              <a:buNone/>
            </a:pPr>
            <a:r>
              <a:rPr lang="en-US" sz="1400" dirty="0"/>
              <a:t>W. </a:t>
            </a:r>
            <a:r>
              <a:rPr lang="en-US" sz="1400" dirty="0" err="1"/>
              <a:t>Ong</a:t>
            </a:r>
            <a:r>
              <a:rPr lang="en-US" sz="1400" dirty="0"/>
              <a:t> (1971) </a:t>
            </a:r>
            <a:r>
              <a:rPr lang="en-US" sz="1400" i="1" dirty="0"/>
              <a:t>Rhetoric, romance and technology</a:t>
            </a:r>
            <a:r>
              <a:rPr lang="en-US" sz="1400" dirty="0"/>
              <a:t>. Ithaca: Cornell University Press.</a:t>
            </a:r>
          </a:p>
          <a:p>
            <a:pPr marL="514350" indent="-514350">
              <a:buNone/>
            </a:pPr>
            <a:r>
              <a:rPr lang="en-US" sz="1400" dirty="0"/>
              <a:t>A. Smith (2007) </a:t>
            </a:r>
            <a:r>
              <a:rPr lang="en-US" sz="1400" i="1" dirty="0"/>
              <a:t>An inquiry into the nature and causes of the wealth of nations</a:t>
            </a:r>
            <a:r>
              <a:rPr lang="en-US" sz="1400" dirty="0"/>
              <a:t>. Amsterdam: </a:t>
            </a:r>
            <a:r>
              <a:rPr lang="en-US" sz="1400" dirty="0" err="1"/>
              <a:t>ΜεταLibri</a:t>
            </a:r>
            <a:r>
              <a:rPr lang="en-US" sz="1400" dirty="0"/>
              <a:t>.</a:t>
            </a:r>
          </a:p>
          <a:p>
            <a:pPr marL="514350" indent="-514350">
              <a:buNone/>
            </a:pPr>
            <a:endParaRPr lang="en-AU" sz="1400" dirty="0"/>
          </a:p>
          <a:p>
            <a:pPr>
              <a:buNone/>
            </a:pPr>
            <a:r>
              <a:rPr lang="en-AU" sz="1400" dirty="0"/>
              <a:t> </a:t>
            </a:r>
          </a:p>
        </p:txBody>
      </p:sp>
      <p:sp>
        <p:nvSpPr>
          <p:cNvPr id="7" name="Footer Placeholder 6">
            <a:extLst>
              <a:ext uri="{FF2B5EF4-FFF2-40B4-BE49-F238E27FC236}">
                <a16:creationId xmlns:a16="http://schemas.microsoft.com/office/drawing/2014/main" id="{500DAB9F-4EFB-4622-8C93-2F33739860B1}"/>
              </a:ext>
            </a:extLst>
          </p:cNvPr>
          <p:cNvSpPr>
            <a:spLocks noGrp="1"/>
          </p:cNvSpPr>
          <p:nvPr>
            <p:ph type="ftr" sz="quarter" idx="11"/>
          </p:nvPr>
        </p:nvSpPr>
        <p:spPr/>
        <p:txBody>
          <a:bodyPr/>
          <a:lstStyle/>
          <a:p>
            <a:r>
              <a:rPr lang="en-US"/>
              <a:t>dh@monash - ATS1208</a:t>
            </a:r>
            <a:endParaRPr lang="en-AU" dirty="0"/>
          </a:p>
        </p:txBody>
      </p:sp>
      <p:sp>
        <p:nvSpPr>
          <p:cNvPr id="8" name="Slide Number Placeholder 7"/>
          <p:cNvSpPr>
            <a:spLocks noGrp="1"/>
          </p:cNvSpPr>
          <p:nvPr>
            <p:ph type="sldNum" sz="quarter" idx="12"/>
          </p:nvPr>
        </p:nvSpPr>
        <p:spPr/>
        <p:txBody>
          <a:bodyPr/>
          <a:lstStyle/>
          <a:p>
            <a:fld id="{84F90245-5E64-4AF2-99A9-FE15082BF113}" type="slidenum">
              <a:rPr lang="en-AU" smtClean="0"/>
              <a:pPr/>
              <a:t>22</a:t>
            </a:fld>
            <a:endParaRPr lang="en-AU"/>
          </a:p>
        </p:txBody>
      </p:sp>
    </p:spTree>
    <p:extLst>
      <p:ext uri="{BB962C8B-B14F-4D97-AF65-F5344CB8AC3E}">
        <p14:creationId xmlns:p14="http://schemas.microsoft.com/office/powerpoint/2010/main" val="29265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494C43-B4AC-4D0D-BD56-BC63FE68B3F2}"/>
              </a:ext>
            </a:extLst>
          </p:cNvPr>
          <p:cNvSpPr>
            <a:spLocks noGrp="1"/>
          </p:cNvSpPr>
          <p:nvPr>
            <p:ph type="title"/>
          </p:nvPr>
        </p:nvSpPr>
        <p:spPr/>
        <p:txBody>
          <a:bodyPr/>
          <a:lstStyle/>
          <a:p>
            <a:r>
              <a:rPr lang="en-AU" dirty="0"/>
              <a:t>‘Before the Humanities, the Humanists’</a:t>
            </a:r>
          </a:p>
        </p:txBody>
      </p:sp>
      <p:sp>
        <p:nvSpPr>
          <p:cNvPr id="6" name="Content Placeholder 5">
            <a:extLst>
              <a:ext uri="{FF2B5EF4-FFF2-40B4-BE49-F238E27FC236}">
                <a16:creationId xmlns:a16="http://schemas.microsoft.com/office/drawing/2014/main" id="{4CF85EA9-C635-42C5-9212-A0B440B34428}"/>
              </a:ext>
            </a:extLst>
          </p:cNvPr>
          <p:cNvSpPr>
            <a:spLocks noGrp="1"/>
          </p:cNvSpPr>
          <p:nvPr>
            <p:ph idx="1"/>
          </p:nvPr>
        </p:nvSpPr>
        <p:spPr>
          <a:xfrm>
            <a:off x="838200" y="1825625"/>
            <a:ext cx="5476505" cy="4328592"/>
          </a:xfrm>
        </p:spPr>
        <p:txBody>
          <a:bodyPr>
            <a:normAutofit/>
          </a:bodyPr>
          <a:lstStyle/>
          <a:p>
            <a:r>
              <a:rPr lang="en-US" dirty="0"/>
              <a:t>‘In philosophy the contemplations of man do either penetrate unto God, or are </a:t>
            </a:r>
            <a:r>
              <a:rPr lang="en-US" dirty="0" err="1"/>
              <a:t>circumferred</a:t>
            </a:r>
            <a:r>
              <a:rPr lang="en-US" dirty="0"/>
              <a:t> to nature, or are reverted upon himself. Out of which there do arise three </a:t>
            </a:r>
            <a:r>
              <a:rPr lang="en-US" dirty="0" err="1"/>
              <a:t>knowledges</a:t>
            </a:r>
            <a:r>
              <a:rPr lang="en-US" dirty="0"/>
              <a:t> – divine philosophy, natural philosophy and human philosophy or humanity’</a:t>
            </a:r>
          </a:p>
          <a:p>
            <a:endParaRPr lang="en-US" dirty="0"/>
          </a:p>
          <a:p>
            <a:pPr algn="r">
              <a:buNone/>
            </a:pPr>
            <a:r>
              <a:rPr lang="en-US" sz="2000" dirty="0"/>
              <a:t>(Bacon 1605)</a:t>
            </a:r>
            <a:endParaRPr lang="en-AU" sz="2000" dirty="0"/>
          </a:p>
        </p:txBody>
      </p:sp>
      <p:sp>
        <p:nvSpPr>
          <p:cNvPr id="7" name="Footer Placeholder 6">
            <a:extLst>
              <a:ext uri="{FF2B5EF4-FFF2-40B4-BE49-F238E27FC236}">
                <a16:creationId xmlns:a16="http://schemas.microsoft.com/office/drawing/2014/main" id="{500DAB9F-4EFB-4622-8C93-2F33739860B1}"/>
              </a:ext>
            </a:extLst>
          </p:cNvPr>
          <p:cNvSpPr>
            <a:spLocks noGrp="1"/>
          </p:cNvSpPr>
          <p:nvPr>
            <p:ph type="ftr" sz="quarter" idx="11"/>
          </p:nvPr>
        </p:nvSpPr>
        <p:spPr/>
        <p:txBody>
          <a:bodyPr/>
          <a:lstStyle/>
          <a:p>
            <a:r>
              <a:rPr lang="en-US"/>
              <a:t>dh@monash - ATS1208</a:t>
            </a:r>
            <a:endParaRPr lang="en-AU" dirty="0"/>
          </a:p>
        </p:txBody>
      </p:sp>
      <p:pic>
        <p:nvPicPr>
          <p:cNvPr id="8" name="Picture 7" descr="Somer_Francis_Bacon.jpg"/>
          <p:cNvPicPr>
            <a:picLocks noChangeAspect="1"/>
          </p:cNvPicPr>
          <p:nvPr/>
        </p:nvPicPr>
        <p:blipFill>
          <a:blip r:embed="rId3"/>
          <a:stretch>
            <a:fillRect/>
          </a:stretch>
        </p:blipFill>
        <p:spPr>
          <a:xfrm>
            <a:off x="7744618" y="1721573"/>
            <a:ext cx="3733738" cy="4584921"/>
          </a:xfrm>
          <a:prstGeom prst="rect">
            <a:avLst/>
          </a:prstGeom>
        </p:spPr>
      </p:pic>
      <p:sp>
        <p:nvSpPr>
          <p:cNvPr id="9" name="Slide Number Placeholder 8"/>
          <p:cNvSpPr>
            <a:spLocks noGrp="1"/>
          </p:cNvSpPr>
          <p:nvPr>
            <p:ph type="sldNum" sz="quarter" idx="12"/>
          </p:nvPr>
        </p:nvSpPr>
        <p:spPr/>
        <p:txBody>
          <a:bodyPr/>
          <a:lstStyle/>
          <a:p>
            <a:fld id="{84F90245-5E64-4AF2-99A9-FE15082BF113}" type="slidenum">
              <a:rPr lang="en-AU" smtClean="0"/>
              <a:pPr/>
              <a:t>3</a:t>
            </a:fld>
            <a:endParaRPr lang="en-AU"/>
          </a:p>
        </p:txBody>
      </p:sp>
    </p:spTree>
    <p:extLst>
      <p:ext uri="{BB962C8B-B14F-4D97-AF65-F5344CB8AC3E}">
        <p14:creationId xmlns:p14="http://schemas.microsoft.com/office/powerpoint/2010/main" val="29265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AU" dirty="0">
                <a:latin typeface="Arial" charset="0"/>
                <a:cs typeface="Arial" charset="0"/>
              </a:rPr>
              <a:t>The origins of modern science</a:t>
            </a:r>
            <a:endParaRPr lang="en-US" dirty="0"/>
          </a:p>
        </p:txBody>
      </p:sp>
      <p:sp>
        <p:nvSpPr>
          <p:cNvPr id="3" name="Content Placeholder 2"/>
          <p:cNvSpPr>
            <a:spLocks noGrp="1"/>
          </p:cNvSpPr>
          <p:nvPr>
            <p:ph idx="1"/>
          </p:nvPr>
        </p:nvSpPr>
        <p:spPr>
          <a:xfrm>
            <a:off x="838200" y="1825625"/>
            <a:ext cx="5307758" cy="4355234"/>
          </a:xfrm>
        </p:spPr>
        <p:txBody>
          <a:bodyPr>
            <a:normAutofit fontScale="92500" lnSpcReduction="10000"/>
          </a:bodyPr>
          <a:lstStyle/>
          <a:p>
            <a:r>
              <a:rPr lang="en-US" dirty="0"/>
              <a:t>‘</a:t>
            </a:r>
            <a:r>
              <a:rPr lang="en-US" dirty="0" err="1"/>
              <a:t>Galileian</a:t>
            </a:r>
            <a:r>
              <a:rPr lang="en-US" dirty="0"/>
              <a:t> science … could have taken over the scholastic saying ‘</a:t>
            </a:r>
            <a:r>
              <a:rPr lang="en-US" i="1" dirty="0" err="1"/>
              <a:t>individuum</a:t>
            </a:r>
            <a:r>
              <a:rPr lang="en-US" i="1" dirty="0"/>
              <a:t> </a:t>
            </a:r>
            <a:r>
              <a:rPr lang="en-US" i="1" dirty="0" err="1"/>
              <a:t>est</a:t>
            </a:r>
            <a:r>
              <a:rPr lang="en-US" i="1" dirty="0"/>
              <a:t> </a:t>
            </a:r>
            <a:r>
              <a:rPr lang="en-US" i="1" dirty="0" err="1"/>
              <a:t>ineffabile</a:t>
            </a:r>
            <a:r>
              <a:rPr lang="en-US" dirty="0"/>
              <a:t>’ (‘we can say nothing about the individual’). Using mathematics and the experimental method involved the need to measure and to repeat phenomena, whereas an </a:t>
            </a:r>
            <a:r>
              <a:rPr lang="en-US" dirty="0" err="1"/>
              <a:t>individualising</a:t>
            </a:r>
            <a:r>
              <a:rPr lang="en-US" dirty="0"/>
              <a:t> approach made the latter impossible and allowed the former only in part’</a:t>
            </a:r>
          </a:p>
          <a:p>
            <a:pPr algn="r">
              <a:buNone/>
            </a:pPr>
            <a:r>
              <a:rPr lang="en-US" sz="2400" dirty="0"/>
              <a:t>(</a:t>
            </a:r>
            <a:r>
              <a:rPr lang="en-US" sz="2400" dirty="0" err="1"/>
              <a:t>Ginzburg</a:t>
            </a:r>
            <a:r>
              <a:rPr lang="en-US" sz="2400" dirty="0"/>
              <a:t> 1980: 15) </a:t>
            </a:r>
          </a:p>
          <a:p>
            <a:endParaRPr lang="en-US" dirty="0"/>
          </a:p>
        </p:txBody>
      </p:sp>
      <p:sp>
        <p:nvSpPr>
          <p:cNvPr id="4" name="Footer Placeholder 3"/>
          <p:cNvSpPr>
            <a:spLocks noGrp="1"/>
          </p:cNvSpPr>
          <p:nvPr>
            <p:ph type="ftr" sz="quarter" idx="11"/>
          </p:nvPr>
        </p:nvSpPr>
        <p:spPr/>
        <p:txBody>
          <a:bodyPr/>
          <a:lstStyle/>
          <a:p>
            <a:r>
              <a:rPr lang="en-US"/>
              <a:t>dh@monash - ATS1208</a:t>
            </a:r>
            <a:endParaRPr lang="en-AU"/>
          </a:p>
        </p:txBody>
      </p:sp>
      <p:pic>
        <p:nvPicPr>
          <p:cNvPr id="5" name="Picture 4" descr="final.jpg"/>
          <p:cNvPicPr>
            <a:picLocks noChangeAspect="1"/>
          </p:cNvPicPr>
          <p:nvPr/>
        </p:nvPicPr>
        <p:blipFill>
          <a:blip r:embed="rId3"/>
          <a:stretch>
            <a:fillRect/>
          </a:stretch>
        </p:blipFill>
        <p:spPr>
          <a:xfrm>
            <a:off x="6695053" y="1950538"/>
            <a:ext cx="4712194" cy="3581400"/>
          </a:xfrm>
          <a:prstGeom prst="rect">
            <a:avLst/>
          </a:prstGeom>
        </p:spPr>
      </p:pic>
      <p:sp>
        <p:nvSpPr>
          <p:cNvPr id="6" name="Slide Number Placeholder 5"/>
          <p:cNvSpPr>
            <a:spLocks noGrp="1"/>
          </p:cNvSpPr>
          <p:nvPr>
            <p:ph type="sldNum" sz="quarter" idx="12"/>
          </p:nvPr>
        </p:nvSpPr>
        <p:spPr/>
        <p:txBody>
          <a:bodyPr/>
          <a:lstStyle/>
          <a:p>
            <a:fld id="{84F90245-5E64-4AF2-99A9-FE15082BF113}" type="slidenum">
              <a:rPr lang="en-AU" smtClean="0"/>
              <a:pPr/>
              <a:t>4</a:t>
            </a:fld>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494C43-B4AC-4D0D-BD56-BC63FE68B3F2}"/>
              </a:ext>
            </a:extLst>
          </p:cNvPr>
          <p:cNvSpPr>
            <a:spLocks noGrp="1"/>
          </p:cNvSpPr>
          <p:nvPr>
            <p:ph type="title"/>
          </p:nvPr>
        </p:nvSpPr>
        <p:spPr>
          <a:xfrm>
            <a:off x="838200" y="365125"/>
            <a:ext cx="11018526" cy="1325563"/>
          </a:xfrm>
        </p:spPr>
        <p:txBody>
          <a:bodyPr/>
          <a:lstStyle/>
          <a:p>
            <a:r>
              <a:rPr lang="en-AU" dirty="0"/>
              <a:t>Education to promote </a:t>
            </a:r>
            <a:r>
              <a:rPr lang="en-US" i="1" dirty="0" err="1"/>
              <a:t>Allgemeine</a:t>
            </a:r>
            <a:r>
              <a:rPr lang="en-US" i="1" dirty="0"/>
              <a:t> </a:t>
            </a:r>
            <a:r>
              <a:rPr lang="en-US" i="1" dirty="0" err="1"/>
              <a:t>Bildung</a:t>
            </a:r>
            <a:r>
              <a:rPr lang="en-US" dirty="0"/>
              <a:t> </a:t>
            </a:r>
            <a:endParaRPr lang="en-AU" dirty="0"/>
          </a:p>
        </p:txBody>
      </p:sp>
      <p:sp>
        <p:nvSpPr>
          <p:cNvPr id="6" name="Content Placeholder 5">
            <a:extLst>
              <a:ext uri="{FF2B5EF4-FFF2-40B4-BE49-F238E27FC236}">
                <a16:creationId xmlns:a16="http://schemas.microsoft.com/office/drawing/2014/main" id="{4CF85EA9-C635-42C5-9212-A0B440B34428}"/>
              </a:ext>
            </a:extLst>
          </p:cNvPr>
          <p:cNvSpPr>
            <a:spLocks noGrp="1"/>
          </p:cNvSpPr>
          <p:nvPr>
            <p:ph idx="1"/>
          </p:nvPr>
        </p:nvSpPr>
        <p:spPr>
          <a:xfrm>
            <a:off x="838201" y="1825625"/>
            <a:ext cx="5041899" cy="4156075"/>
          </a:xfrm>
        </p:spPr>
        <p:txBody>
          <a:bodyPr>
            <a:normAutofit fontScale="85000" lnSpcReduction="10000"/>
          </a:bodyPr>
          <a:lstStyle/>
          <a:p>
            <a:r>
              <a:rPr lang="en-AU" dirty="0"/>
              <a:t>‘</a:t>
            </a:r>
            <a:r>
              <a:rPr lang="en-US" dirty="0"/>
              <a:t>Traditionally, and especially during the last 200 or 300 years at least in the West (and since about that time in Japan, as well) an educated person was someone who shared a common stock of formal knowledge – someone who had what the Germans called </a:t>
            </a:r>
            <a:r>
              <a:rPr lang="en-US" i="1" dirty="0" err="1"/>
              <a:t>Allgemeine</a:t>
            </a:r>
            <a:r>
              <a:rPr lang="en-US" i="1" dirty="0"/>
              <a:t> </a:t>
            </a:r>
            <a:r>
              <a:rPr lang="en-US" i="1" dirty="0" err="1"/>
              <a:t>Bildung</a:t>
            </a:r>
            <a:r>
              <a:rPr lang="en-US" dirty="0"/>
              <a:t> and the English (and following them, the nineteenth-century Americans) called a </a:t>
            </a:r>
            <a:r>
              <a:rPr lang="en-US" i="1" dirty="0"/>
              <a:t>Liberal education</a:t>
            </a:r>
            <a:r>
              <a:rPr lang="en-US" dirty="0"/>
              <a:t>’</a:t>
            </a:r>
          </a:p>
          <a:p>
            <a:pPr>
              <a:buNone/>
            </a:pPr>
            <a:r>
              <a:rPr lang="en-AU" dirty="0"/>
              <a:t> </a:t>
            </a:r>
          </a:p>
          <a:p>
            <a:pPr algn="r">
              <a:buNone/>
            </a:pPr>
            <a:r>
              <a:rPr lang="en-AU" sz="2162" dirty="0"/>
              <a:t>(</a:t>
            </a:r>
            <a:r>
              <a:rPr lang="en-AU" sz="2162" dirty="0" err="1"/>
              <a:t>Drucker</a:t>
            </a:r>
            <a:r>
              <a:rPr lang="en-AU" sz="2162" dirty="0"/>
              <a:t> 2012: 205)</a:t>
            </a:r>
          </a:p>
        </p:txBody>
      </p:sp>
      <p:sp>
        <p:nvSpPr>
          <p:cNvPr id="7" name="Footer Placeholder 6">
            <a:extLst>
              <a:ext uri="{FF2B5EF4-FFF2-40B4-BE49-F238E27FC236}">
                <a16:creationId xmlns:a16="http://schemas.microsoft.com/office/drawing/2014/main" id="{500DAB9F-4EFB-4622-8C93-2F33739860B1}"/>
              </a:ext>
            </a:extLst>
          </p:cNvPr>
          <p:cNvSpPr>
            <a:spLocks noGrp="1"/>
          </p:cNvSpPr>
          <p:nvPr>
            <p:ph type="ftr" sz="quarter" idx="11"/>
          </p:nvPr>
        </p:nvSpPr>
        <p:spPr/>
        <p:txBody>
          <a:bodyPr/>
          <a:lstStyle/>
          <a:p>
            <a:r>
              <a:rPr lang="en-US"/>
              <a:t>dh@monash - ATS1208</a:t>
            </a:r>
            <a:endParaRPr lang="en-AU" dirty="0"/>
          </a:p>
        </p:txBody>
      </p:sp>
      <p:pic>
        <p:nvPicPr>
          <p:cNvPr id="9" name="Picture 8" descr="img_3120.jpg"/>
          <p:cNvPicPr>
            <a:picLocks noChangeAspect="1"/>
          </p:cNvPicPr>
          <p:nvPr/>
        </p:nvPicPr>
        <p:blipFill>
          <a:blip r:embed="rId3"/>
          <a:stretch>
            <a:fillRect/>
          </a:stretch>
        </p:blipFill>
        <p:spPr>
          <a:xfrm>
            <a:off x="7103205" y="1567773"/>
            <a:ext cx="4445000" cy="4787900"/>
          </a:xfrm>
          <a:prstGeom prst="rect">
            <a:avLst/>
          </a:prstGeom>
        </p:spPr>
      </p:pic>
      <p:sp>
        <p:nvSpPr>
          <p:cNvPr id="8" name="Slide Number Placeholder 7"/>
          <p:cNvSpPr>
            <a:spLocks noGrp="1"/>
          </p:cNvSpPr>
          <p:nvPr>
            <p:ph type="sldNum" sz="quarter" idx="12"/>
          </p:nvPr>
        </p:nvSpPr>
        <p:spPr/>
        <p:txBody>
          <a:bodyPr/>
          <a:lstStyle/>
          <a:p>
            <a:fld id="{84F90245-5E64-4AF2-99A9-FE15082BF113}" type="slidenum">
              <a:rPr lang="en-AU" smtClean="0"/>
              <a:pPr/>
              <a:t>5</a:t>
            </a:fld>
            <a:endParaRPr lang="en-AU"/>
          </a:p>
        </p:txBody>
      </p:sp>
    </p:spTree>
    <p:extLst>
      <p:ext uri="{BB962C8B-B14F-4D97-AF65-F5344CB8AC3E}">
        <p14:creationId xmlns:p14="http://schemas.microsoft.com/office/powerpoint/2010/main" val="29265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Education as personal development</a:t>
            </a:r>
            <a:endParaRPr lang="en-US" dirty="0"/>
          </a:p>
        </p:txBody>
      </p:sp>
      <p:sp>
        <p:nvSpPr>
          <p:cNvPr id="3" name="Content Placeholder 2"/>
          <p:cNvSpPr>
            <a:spLocks noGrp="1"/>
          </p:cNvSpPr>
          <p:nvPr>
            <p:ph idx="1"/>
          </p:nvPr>
        </p:nvSpPr>
        <p:spPr>
          <a:xfrm>
            <a:off x="838201" y="1825625"/>
            <a:ext cx="5130800" cy="4346575"/>
          </a:xfrm>
        </p:spPr>
        <p:txBody>
          <a:bodyPr/>
          <a:lstStyle/>
          <a:p>
            <a:r>
              <a:rPr lang="en-US" dirty="0"/>
              <a:t>‘</a:t>
            </a:r>
            <a:r>
              <a:rPr lang="en-GB" dirty="0"/>
              <a:t>the main concern of educators was to help pupils to integrate the different disciplines and </a:t>
            </a:r>
            <a:r>
              <a:rPr lang="en-GB" dirty="0" err="1"/>
              <a:t>knowledges</a:t>
            </a:r>
            <a:r>
              <a:rPr lang="en-GB" dirty="0"/>
              <a:t> they had learned into an unitary “mind set”, in an unitary self-sustaining complexity’</a:t>
            </a:r>
          </a:p>
          <a:p>
            <a:pPr algn="r">
              <a:buNone/>
            </a:pPr>
            <a:r>
              <a:rPr lang="en-GB" sz="2000" dirty="0"/>
              <a:t>(Bologna 2004: 4)</a:t>
            </a:r>
            <a:r>
              <a:rPr lang="en-AU" sz="2000" dirty="0"/>
              <a:t> </a:t>
            </a:r>
            <a:endParaRPr lang="en-US" sz="2000" dirty="0"/>
          </a:p>
        </p:txBody>
      </p:sp>
      <p:sp>
        <p:nvSpPr>
          <p:cNvPr id="4" name="Footer Placeholder 3"/>
          <p:cNvSpPr>
            <a:spLocks noGrp="1"/>
          </p:cNvSpPr>
          <p:nvPr>
            <p:ph type="ftr" sz="quarter" idx="11"/>
          </p:nvPr>
        </p:nvSpPr>
        <p:spPr/>
        <p:txBody>
          <a:bodyPr/>
          <a:lstStyle/>
          <a:p>
            <a:r>
              <a:rPr lang="en-US"/>
              <a:t>dh@monash - ATS1208</a:t>
            </a:r>
            <a:endParaRPr lang="en-AU"/>
          </a:p>
        </p:txBody>
      </p:sp>
      <p:pic>
        <p:nvPicPr>
          <p:cNvPr id="5" name="Picture 4" descr="pnp-young-man-of-an-upper-class-education.jpg"/>
          <p:cNvPicPr>
            <a:picLocks noChangeAspect="1"/>
          </p:cNvPicPr>
          <p:nvPr/>
        </p:nvPicPr>
        <p:blipFill>
          <a:blip r:embed="rId3"/>
          <a:stretch>
            <a:fillRect/>
          </a:stretch>
        </p:blipFill>
        <p:spPr>
          <a:xfrm>
            <a:off x="7831897" y="1536335"/>
            <a:ext cx="3626463" cy="4859280"/>
          </a:xfrm>
          <a:prstGeom prst="rect">
            <a:avLst/>
          </a:prstGeom>
        </p:spPr>
      </p:pic>
      <p:sp>
        <p:nvSpPr>
          <p:cNvPr id="6" name="Slide Number Placeholder 5"/>
          <p:cNvSpPr>
            <a:spLocks noGrp="1"/>
          </p:cNvSpPr>
          <p:nvPr>
            <p:ph type="sldNum" sz="quarter" idx="12"/>
          </p:nvPr>
        </p:nvSpPr>
        <p:spPr/>
        <p:txBody>
          <a:bodyPr/>
          <a:lstStyle/>
          <a:p>
            <a:fld id="{84F90245-5E64-4AF2-99A9-FE15082BF113}" type="slidenum">
              <a:rPr lang="en-AU" smtClean="0"/>
              <a:pPr/>
              <a:t>6</a:t>
            </a:fld>
            <a:endParaRPr lang="en-A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494C43-B4AC-4D0D-BD56-BC63FE68B3F2}"/>
              </a:ext>
            </a:extLst>
          </p:cNvPr>
          <p:cNvSpPr>
            <a:spLocks noGrp="1"/>
          </p:cNvSpPr>
          <p:nvPr>
            <p:ph type="title"/>
          </p:nvPr>
        </p:nvSpPr>
        <p:spPr/>
        <p:txBody>
          <a:bodyPr/>
          <a:lstStyle/>
          <a:p>
            <a:r>
              <a:rPr lang="en-AU" dirty="0"/>
              <a:t>What did a university look like in 1850?</a:t>
            </a:r>
          </a:p>
        </p:txBody>
      </p:sp>
      <p:sp>
        <p:nvSpPr>
          <p:cNvPr id="6" name="Content Placeholder 5">
            <a:extLst>
              <a:ext uri="{FF2B5EF4-FFF2-40B4-BE49-F238E27FC236}">
                <a16:creationId xmlns:a16="http://schemas.microsoft.com/office/drawing/2014/main" id="{4CF85EA9-C635-42C5-9212-A0B440B34428}"/>
              </a:ext>
            </a:extLst>
          </p:cNvPr>
          <p:cNvSpPr>
            <a:spLocks noGrp="1"/>
          </p:cNvSpPr>
          <p:nvPr>
            <p:ph idx="1"/>
          </p:nvPr>
        </p:nvSpPr>
        <p:spPr>
          <a:xfrm>
            <a:off x="838200" y="1825625"/>
            <a:ext cx="5147892" cy="4310831"/>
          </a:xfrm>
        </p:spPr>
        <p:txBody>
          <a:bodyPr/>
          <a:lstStyle/>
          <a:p>
            <a:r>
              <a:rPr lang="en-AU" dirty="0"/>
              <a:t>In Copenhagen, the following faculties could be found:</a:t>
            </a:r>
          </a:p>
          <a:p>
            <a:endParaRPr lang="en-AU" dirty="0"/>
          </a:p>
          <a:p>
            <a:pPr lvl="1"/>
            <a:r>
              <a:rPr lang="en-US" dirty="0"/>
              <a:t>Jurisprudence &amp; Political Science</a:t>
            </a:r>
          </a:p>
          <a:p>
            <a:pPr lvl="1"/>
            <a:r>
              <a:rPr lang="en-US"/>
              <a:t>Mathematics &amp; </a:t>
            </a:r>
            <a:r>
              <a:rPr lang="en-US" dirty="0"/>
              <a:t>Science</a:t>
            </a:r>
          </a:p>
          <a:p>
            <a:pPr lvl="1"/>
            <a:r>
              <a:rPr lang="en-AU" dirty="0"/>
              <a:t>Medical Science</a:t>
            </a:r>
          </a:p>
          <a:p>
            <a:pPr lvl="1"/>
            <a:r>
              <a:rPr lang="en-US" dirty="0"/>
              <a:t>Philosophy </a:t>
            </a:r>
            <a:endParaRPr lang="en-AU" dirty="0"/>
          </a:p>
          <a:p>
            <a:pPr lvl="1"/>
            <a:endParaRPr lang="en-AU" dirty="0"/>
          </a:p>
          <a:p>
            <a:endParaRPr lang="en-AU" dirty="0"/>
          </a:p>
          <a:p>
            <a:pPr lvl="1"/>
            <a:endParaRPr lang="en-AU" dirty="0"/>
          </a:p>
        </p:txBody>
      </p:sp>
      <p:sp>
        <p:nvSpPr>
          <p:cNvPr id="7" name="Footer Placeholder 6">
            <a:extLst>
              <a:ext uri="{FF2B5EF4-FFF2-40B4-BE49-F238E27FC236}">
                <a16:creationId xmlns:a16="http://schemas.microsoft.com/office/drawing/2014/main" id="{500DAB9F-4EFB-4622-8C93-2F33739860B1}"/>
              </a:ext>
            </a:extLst>
          </p:cNvPr>
          <p:cNvSpPr>
            <a:spLocks noGrp="1"/>
          </p:cNvSpPr>
          <p:nvPr>
            <p:ph type="ftr" sz="quarter" idx="11"/>
          </p:nvPr>
        </p:nvSpPr>
        <p:spPr/>
        <p:txBody>
          <a:bodyPr/>
          <a:lstStyle/>
          <a:p>
            <a:r>
              <a:rPr lang="en-US"/>
              <a:t>dh@monash - ATS1208</a:t>
            </a:r>
            <a:endParaRPr lang="en-AU" dirty="0"/>
          </a:p>
        </p:txBody>
      </p:sp>
      <p:pic>
        <p:nvPicPr>
          <p:cNvPr id="8" name="Picture 7" descr="KUsegl_1820-1894.gif"/>
          <p:cNvPicPr>
            <a:picLocks noChangeAspect="1"/>
          </p:cNvPicPr>
          <p:nvPr/>
        </p:nvPicPr>
        <p:blipFill>
          <a:blip r:embed="rId3"/>
          <a:stretch>
            <a:fillRect/>
          </a:stretch>
        </p:blipFill>
        <p:spPr>
          <a:xfrm>
            <a:off x="7451530" y="1913537"/>
            <a:ext cx="3663842" cy="3505145"/>
          </a:xfrm>
          <a:prstGeom prst="rect">
            <a:avLst/>
          </a:prstGeom>
        </p:spPr>
      </p:pic>
      <p:sp>
        <p:nvSpPr>
          <p:cNvPr id="9" name="Slide Number Placeholder 8"/>
          <p:cNvSpPr>
            <a:spLocks noGrp="1"/>
          </p:cNvSpPr>
          <p:nvPr>
            <p:ph type="sldNum" sz="quarter" idx="12"/>
          </p:nvPr>
        </p:nvSpPr>
        <p:spPr/>
        <p:txBody>
          <a:bodyPr/>
          <a:lstStyle/>
          <a:p>
            <a:fld id="{84F90245-5E64-4AF2-99A9-FE15082BF113}" type="slidenum">
              <a:rPr lang="en-AU" smtClean="0"/>
              <a:pPr/>
              <a:t>7</a:t>
            </a:fld>
            <a:endParaRPr lang="en-AU"/>
          </a:p>
        </p:txBody>
      </p:sp>
    </p:spTree>
    <p:extLst>
      <p:ext uri="{BB962C8B-B14F-4D97-AF65-F5344CB8AC3E}">
        <p14:creationId xmlns:p14="http://schemas.microsoft.com/office/powerpoint/2010/main" val="29265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‘disciplines’</a:t>
            </a:r>
          </a:p>
        </p:txBody>
      </p:sp>
      <p:sp>
        <p:nvSpPr>
          <p:cNvPr id="3" name="Content Placeholder 2"/>
          <p:cNvSpPr>
            <a:spLocks noGrp="1"/>
          </p:cNvSpPr>
          <p:nvPr>
            <p:ph idx="1"/>
          </p:nvPr>
        </p:nvSpPr>
        <p:spPr>
          <a:xfrm>
            <a:off x="838200" y="1622425"/>
            <a:ext cx="5143500" cy="5032375"/>
          </a:xfrm>
        </p:spPr>
        <p:txBody>
          <a:bodyPr>
            <a:normAutofit fontScale="55000" lnSpcReduction="20000"/>
          </a:bodyPr>
          <a:lstStyle/>
          <a:p>
            <a:r>
              <a:rPr lang="en-US" sz="3636" dirty="0"/>
              <a:t>‘Many improvements have been made by the ingenuity of the makers of the machines …  some by that of those who are called philosophers or men of speculation, whose trade it is, not to do any thing, but to observe every thing; and who, upon that account, are often capable of combining together the powers of the most distant and dissimilar objects. In the progress of society, philosophy or speculation becomes, like every other employment, the principal or sole trade and occupation of a particular class of citizens. Like every other employment too, it is subdivided into a great number of different branches, each of which affords occupation to a peculiar tribe or class of philosophers; and this subdivision of employment in philosophy, as well as in every other business, improves dexterity, and saves time</a:t>
            </a:r>
            <a:r>
              <a:rPr lang="en-AU" sz="3636" dirty="0"/>
              <a:t>’</a:t>
            </a:r>
          </a:p>
          <a:p>
            <a:pPr algn="r">
              <a:buNone/>
            </a:pPr>
            <a:endParaRPr lang="en-AU" dirty="0"/>
          </a:p>
          <a:p>
            <a:pPr algn="r">
              <a:buNone/>
            </a:pPr>
            <a:r>
              <a:rPr lang="en-AU" sz="2560" dirty="0"/>
              <a:t>(Smith 2007: 12)</a:t>
            </a:r>
            <a:endParaRPr lang="en-US" sz="2560" dirty="0"/>
          </a:p>
        </p:txBody>
      </p:sp>
      <p:sp>
        <p:nvSpPr>
          <p:cNvPr id="4" name="Footer Placeholder 3"/>
          <p:cNvSpPr>
            <a:spLocks noGrp="1"/>
          </p:cNvSpPr>
          <p:nvPr>
            <p:ph type="ftr" sz="quarter" idx="11"/>
          </p:nvPr>
        </p:nvSpPr>
        <p:spPr/>
        <p:txBody>
          <a:bodyPr/>
          <a:lstStyle/>
          <a:p>
            <a:r>
              <a:rPr lang="en-US"/>
              <a:t>dh@monash - ATS1208</a:t>
            </a:r>
            <a:endParaRPr lang="en-AU"/>
          </a:p>
        </p:txBody>
      </p:sp>
      <p:sp>
        <p:nvSpPr>
          <p:cNvPr id="5" name="Slide Number Placeholder 4"/>
          <p:cNvSpPr>
            <a:spLocks noGrp="1"/>
          </p:cNvSpPr>
          <p:nvPr>
            <p:ph type="sldNum" sz="quarter" idx="12"/>
          </p:nvPr>
        </p:nvSpPr>
        <p:spPr/>
        <p:txBody>
          <a:bodyPr/>
          <a:lstStyle/>
          <a:p>
            <a:fld id="{84F90245-5E64-4AF2-99A9-FE15082BF113}" type="slidenum">
              <a:rPr lang="en-AU" smtClean="0"/>
              <a:pPr/>
              <a:t>8</a:t>
            </a:fld>
            <a:endParaRPr lang="en-AU"/>
          </a:p>
        </p:txBody>
      </p:sp>
      <p:pic>
        <p:nvPicPr>
          <p:cNvPr id="6" name="Picture 5" descr="pin-factory.jpeg"/>
          <p:cNvPicPr>
            <a:picLocks noChangeAspect="1"/>
          </p:cNvPicPr>
          <p:nvPr/>
        </p:nvPicPr>
        <p:blipFill>
          <a:blip r:embed="rId3"/>
          <a:stretch>
            <a:fillRect/>
          </a:stretch>
        </p:blipFill>
        <p:spPr>
          <a:xfrm>
            <a:off x="6197572" y="1562100"/>
            <a:ext cx="5473727" cy="43259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494C43-B4AC-4D0D-BD56-BC63FE68B3F2}"/>
              </a:ext>
            </a:extLst>
          </p:cNvPr>
          <p:cNvSpPr>
            <a:spLocks noGrp="1"/>
          </p:cNvSpPr>
          <p:nvPr>
            <p:ph type="title"/>
          </p:nvPr>
        </p:nvSpPr>
        <p:spPr/>
        <p:txBody>
          <a:bodyPr/>
          <a:lstStyle/>
          <a:p>
            <a:r>
              <a:rPr lang="en-AU" dirty="0"/>
              <a:t>‘The humanities’ acquire a name</a:t>
            </a:r>
          </a:p>
        </p:txBody>
      </p:sp>
      <p:sp>
        <p:nvSpPr>
          <p:cNvPr id="6" name="Content Placeholder 5">
            <a:extLst>
              <a:ext uri="{FF2B5EF4-FFF2-40B4-BE49-F238E27FC236}">
                <a16:creationId xmlns:a16="http://schemas.microsoft.com/office/drawing/2014/main" id="{4CF85EA9-C635-42C5-9212-A0B440B34428}"/>
              </a:ext>
            </a:extLst>
          </p:cNvPr>
          <p:cNvSpPr>
            <a:spLocks noGrp="1"/>
          </p:cNvSpPr>
          <p:nvPr>
            <p:ph idx="1"/>
          </p:nvPr>
        </p:nvSpPr>
        <p:spPr>
          <a:xfrm>
            <a:off x="838201" y="1825627"/>
            <a:ext cx="5343283" cy="4248666"/>
          </a:xfrm>
        </p:spPr>
        <p:txBody>
          <a:bodyPr>
            <a:normAutofit fontScale="92500" lnSpcReduction="10000"/>
          </a:bodyPr>
          <a:lstStyle/>
          <a:p>
            <a:r>
              <a:rPr lang="en-US" dirty="0"/>
              <a:t>‘The relevant branches of learning were not collectively referred to as “the humanities” before the early twentieth century … it is important to recognize that the category of “the humanities” principally (though not exclusively) evolved as part of a defensive movement against the perceived challenge of a kind of </a:t>
            </a:r>
            <a:r>
              <a:rPr lang="en-US" dirty="0">
                <a:solidFill>
                  <a:srgbClr val="FF0000"/>
                </a:solidFill>
              </a:rPr>
              <a:t>positivism</a:t>
            </a:r>
            <a:r>
              <a:rPr lang="en-US" dirty="0"/>
              <a:t> that claimed to be generalizing the methods of the natural sciences’</a:t>
            </a:r>
            <a:endParaRPr lang="en-AU" dirty="0"/>
          </a:p>
        </p:txBody>
      </p:sp>
      <p:sp>
        <p:nvSpPr>
          <p:cNvPr id="7" name="Footer Placeholder 6">
            <a:extLst>
              <a:ext uri="{FF2B5EF4-FFF2-40B4-BE49-F238E27FC236}">
                <a16:creationId xmlns:a16="http://schemas.microsoft.com/office/drawing/2014/main" id="{500DAB9F-4EFB-4622-8C93-2F33739860B1}"/>
              </a:ext>
            </a:extLst>
          </p:cNvPr>
          <p:cNvSpPr>
            <a:spLocks noGrp="1"/>
          </p:cNvSpPr>
          <p:nvPr>
            <p:ph type="ftr" sz="quarter" idx="11"/>
          </p:nvPr>
        </p:nvSpPr>
        <p:spPr/>
        <p:txBody>
          <a:bodyPr/>
          <a:lstStyle/>
          <a:p>
            <a:r>
              <a:rPr lang="en-US"/>
              <a:t>dh@monash - ATS1208</a:t>
            </a:r>
            <a:endParaRPr lang="en-AU" dirty="0"/>
          </a:p>
        </p:txBody>
      </p:sp>
      <p:pic>
        <p:nvPicPr>
          <p:cNvPr id="10" name="Picture 9" descr="Screen Shot 2018-02-26 at 4.07.48 PM.png"/>
          <p:cNvPicPr>
            <a:picLocks noChangeAspect="1"/>
          </p:cNvPicPr>
          <p:nvPr/>
        </p:nvPicPr>
        <p:blipFill>
          <a:blip r:embed="rId3"/>
          <a:stretch>
            <a:fillRect/>
          </a:stretch>
        </p:blipFill>
        <p:spPr>
          <a:xfrm>
            <a:off x="6625555" y="1382864"/>
            <a:ext cx="5152320" cy="5090615"/>
          </a:xfrm>
          <a:prstGeom prst="rect">
            <a:avLst/>
          </a:prstGeom>
        </p:spPr>
      </p:pic>
      <p:sp>
        <p:nvSpPr>
          <p:cNvPr id="8" name="Slide Number Placeholder 7"/>
          <p:cNvSpPr>
            <a:spLocks noGrp="1"/>
          </p:cNvSpPr>
          <p:nvPr>
            <p:ph type="sldNum" sz="quarter" idx="12"/>
          </p:nvPr>
        </p:nvSpPr>
        <p:spPr/>
        <p:txBody>
          <a:bodyPr/>
          <a:lstStyle/>
          <a:p>
            <a:fld id="{84F90245-5E64-4AF2-99A9-FE15082BF113}" type="slidenum">
              <a:rPr lang="en-AU" smtClean="0"/>
              <a:pPr/>
              <a:t>9</a:t>
            </a:fld>
            <a:endParaRPr lang="en-AU"/>
          </a:p>
        </p:txBody>
      </p:sp>
    </p:spTree>
    <p:extLst>
      <p:ext uri="{BB962C8B-B14F-4D97-AF65-F5344CB8AC3E}">
        <p14:creationId xmlns:p14="http://schemas.microsoft.com/office/powerpoint/2010/main" val="292653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754</TotalTime>
  <Words>3027</Words>
  <Application>Microsoft Office PowerPoint</Application>
  <PresentationFormat>Widescreen</PresentationFormat>
  <Paragraphs>286</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ATS1208 Digital Humanities: Concepts, tools and debates</vt:lpstr>
      <vt:lpstr>Today’s lectorial</vt:lpstr>
      <vt:lpstr>‘Before the Humanities, the Humanists’</vt:lpstr>
      <vt:lpstr>The origins of modern science</vt:lpstr>
      <vt:lpstr>Education to promote Allgemeine Bildung </vt:lpstr>
      <vt:lpstr>Education as personal development</vt:lpstr>
      <vt:lpstr>What did a university look like in 1850?</vt:lpstr>
      <vt:lpstr>The rise of ‘disciplines’</vt:lpstr>
      <vt:lpstr>‘The humanities’ acquire a name</vt:lpstr>
      <vt:lpstr>‘the humanities’ versus ‘the sciences’?</vt:lpstr>
      <vt:lpstr>Positivism </vt:lpstr>
      <vt:lpstr>Humanities = ‘everything that isn’t science’? </vt:lpstr>
      <vt:lpstr>So where do we fit ‘the social sciences’?</vt:lpstr>
      <vt:lpstr>Is it so easy to separate ‘humanities’ &amp; sciences?</vt:lpstr>
      <vt:lpstr>The re-definition of humanities ‘disciplines’</vt:lpstr>
      <vt:lpstr>What ‘materials’ do historians handle?</vt:lpstr>
      <vt:lpstr>The humanities already have technologies</vt:lpstr>
      <vt:lpstr>The humanities already have technologies</vt:lpstr>
      <vt:lpstr>Are they still relevant today?</vt:lpstr>
      <vt:lpstr>So are ‘the humanities’ in crisis today?</vt:lpstr>
      <vt:lpstr>Or are they always in crisis?</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ATS1208 Digital Humanities: Concepts, tools and debates</dc:title>
  <dc:creator>Simon Musgrave</dc:creator>
  <cp:lastModifiedBy>Simon Musgrave</cp:lastModifiedBy>
  <cp:revision>167</cp:revision>
  <dcterms:created xsi:type="dcterms:W3CDTF">2018-03-08T12:04:41Z</dcterms:created>
  <dcterms:modified xsi:type="dcterms:W3CDTF">2018-03-12T21:03:20Z</dcterms:modified>
</cp:coreProperties>
</file>